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68" r:id="rId2"/>
    <p:sldId id="257" r:id="rId3"/>
    <p:sldId id="258" r:id="rId4"/>
    <p:sldId id="259" r:id="rId5"/>
    <p:sldId id="26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0" r:id="rId1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068" autoAdjust="0"/>
  </p:normalViewPr>
  <p:slideViewPr>
    <p:cSldViewPr snapToGrid="0" snapToObjects="1">
      <p:cViewPr varScale="1">
        <p:scale>
          <a:sx n="71" d="100"/>
          <a:sy n="71" d="100"/>
        </p:scale>
        <p:origin x="-112" y="-72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5873AA-7FF5-C749-80C4-73358091B47D}" type="datetimeFigureOut">
              <a:rPr lang="en-US" smtClean="0"/>
              <a:t>1/14/18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A7ABBE-6F0B-0946-99C1-D2A223BFF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5001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68842177"/>
      </p:ext>
    </p:extLst>
  </p:cSld>
  <p:clrMap bg1="lt1" tx1="dk1" bg2="dk2" tx2="lt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Relationship Id="rId3" Type="http://schemas.openxmlformats.org/officeDocument/2006/relationships/hyperlink" Target="http://opendatakit-dev.cs.washington.edu/2_0_tools/download_version" TargetMode="Externa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C:\</a:t>
            </a:r>
            <a:r>
              <a:rPr lang="en" dirty="0" smtClean="0"/>
              <a:t>Users\</a:t>
            </a:r>
            <a:r>
              <a:rPr lang="en-US" dirty="0" smtClean="0"/>
              <a:t>[username]</a:t>
            </a:r>
            <a:r>
              <a:rPr lang="en" dirty="0" smtClean="0"/>
              <a:t>\AppData\Local\Android\sdk\platform-tools</a:t>
            </a:r>
            <a:endParaRPr lang="en" dirty="0"/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 dirty="0"/>
              <a:t>Check adb is there </a:t>
            </a:r>
          </a:p>
          <a:p>
            <a:pPr marL="457200" lvl="0" indent="-228600">
              <a:spcBef>
                <a:spcPts val="0"/>
              </a:spcBef>
              <a:buChar char="-"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1100" dirty="0" smtClean="0">
                <a:solidFill>
                  <a:srgbClr val="000000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When you need to stop the server, return to the command or terminal window where you typed grunt and press ctrl+c (that is the control and the letter c key at the same time). This will stop the process.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u="sng" dirty="0" smtClean="0">
                <a:solidFill>
                  <a:schemeClr val="hlink"/>
                </a:solidFill>
                <a:hlinkClick r:id="rId3"/>
              </a:rPr>
              <a:t>http://opendatakit-dev.cs.washington.edu/2_0_tools/download_version</a:t>
            </a:r>
            <a:endParaRPr lang="en-US" sz="1100" u="sng" smtClean="0">
              <a:solidFill>
                <a:schemeClr val="hlink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896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https://java.com/en/download/</a:t>
            </a: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https://www.google.com/intl/en/chrome/browser/desktop/index.html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247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https://nodejs.org/en/</a:t>
            </a: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28700"/>
            <a:ext cx="7848600" cy="1445419"/>
          </a:xfrm>
        </p:spPr>
        <p:txBody>
          <a:bodyPr anchor="b">
            <a:noAutofit/>
          </a:bodyPr>
          <a:lstStyle>
            <a:lvl1pPr>
              <a:defRPr sz="540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628900"/>
            <a:ext cx="6400800" cy="131445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latin typeface="Corbe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Corbe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‹#›</a:t>
            </a:fld>
            <a:endParaRPr lang="en" sz="10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2548890"/>
            <a:ext cx="7848600" cy="119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latin typeface="Corbe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Corbe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‹#›</a:t>
            </a:fld>
            <a:endParaRPr lang="en" sz="10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440055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44005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latin typeface="Corbe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Corbe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‹#›</a:t>
            </a:fld>
            <a:endParaRPr lang="en" sz="10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Section header">
    <p:bg>
      <p:bgPr>
        <a:solidFill>
          <a:schemeClr val="accent5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buFont typeface="Playfair Display"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buSzPct val="100000"/>
              <a:buFont typeface="Playfair Display"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buSzPct val="100000"/>
              <a:buFont typeface="Playfair Display"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buSzPct val="100000"/>
              <a:buFont typeface="Playfair Display"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buSzPct val="100000"/>
              <a:buFont typeface="Playfair Display"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buSzPct val="100000"/>
              <a:buFont typeface="Playfair Display"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buSzPct val="100000"/>
              <a:buFont typeface="Playfair Display"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buSzPct val="100000"/>
              <a:buFont typeface="Playfair Display"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buSzPct val="100000"/>
              <a:buFont typeface="Playfair Display"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latin typeface="Corbe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Corbe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‹#›</a:t>
            </a:fld>
            <a:endParaRPr lang="en" sz="10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771651"/>
            <a:ext cx="7772400" cy="1650206"/>
          </a:xfrm>
        </p:spPr>
        <p:txBody>
          <a:bodyPr anchor="b">
            <a:normAutofit/>
          </a:bodyPr>
          <a:lstStyle>
            <a:lvl1pPr algn="l">
              <a:defRPr sz="4800" b="1" i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70149"/>
            <a:ext cx="7772400" cy="1125140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latin typeface="Corbe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Corbe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‹#›</a:t>
            </a:fld>
            <a:endParaRPr lang="en" sz="10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3449574"/>
            <a:ext cx="7848600" cy="1191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55014"/>
            <a:ext cx="4038600" cy="35387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55014"/>
            <a:ext cx="4038600" cy="35387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latin typeface="Corbe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Corbe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‹#›</a:t>
            </a:fld>
            <a:endParaRPr lang="en" sz="10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57300"/>
            <a:ext cx="3931920" cy="47982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rgbClr val="29293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28800"/>
            <a:ext cx="393192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257300"/>
            <a:ext cx="3931920" cy="47982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rgbClr val="292934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1828800"/>
            <a:ext cx="393192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latin typeface="Corbe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Corbe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‹#›</a:t>
            </a:fld>
            <a:endParaRPr lang="en" sz="10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806462" y="3034268"/>
            <a:ext cx="353187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latin typeface="Corbe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Corbe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‹#›</a:t>
            </a:fld>
            <a:endParaRPr lang="en" sz="10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latin typeface="Corbe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Corbe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060"/>
            <a:ext cx="2139696" cy="946404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594060"/>
            <a:ext cx="5715000" cy="418338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597915"/>
            <a:ext cx="2139696" cy="31827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latin typeface="Corbe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Corbe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‹#›</a:t>
            </a:fld>
            <a:endParaRPr lang="en" sz="10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684114" y="2684956"/>
            <a:ext cx="418338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60"/>
            <a:ext cx="2142680" cy="94869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628651"/>
            <a:ext cx="5904390" cy="4125342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2139696" cy="31821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latin typeface="Corbe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Corbe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‹#›</a:t>
            </a:fld>
            <a:endParaRPr lang="en" sz="10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65590"/>
            <a:ext cx="9144000" cy="1714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743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3716"/>
            <a:ext cx="2895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defTabSz="457200"/>
            <a:endParaRPr lang="en-US" dirty="0">
              <a:latin typeface="Corbe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3716"/>
            <a:ext cx="4114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  <a:latin typeface="+mj-lt"/>
              </a:defRPr>
            </a:lvl1pPr>
          </a:lstStyle>
          <a:p>
            <a:pPr defTabSz="45720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3716"/>
            <a:ext cx="1066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bg1"/>
                </a:solidFill>
                <a:latin typeface="+mj-lt"/>
              </a:defRPr>
            </a:lvl1pPr>
          </a:lstStyle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‹#›</a:t>
            </a:fld>
            <a:endParaRPr lang="en" sz="10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b="1" kern="1200" spc="-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cgkrafft@stkate.edu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datakit.org/use/2_0_tools/active-distribution/application-designer-rev-208/%23ODK_Application_Designer_v2_0_zip" TargetMode="External"/><Relationship Id="rId4" Type="http://schemas.openxmlformats.org/officeDocument/2006/relationships/hyperlink" Target="http://opendatakit-dev.cs.washington.edu/2_0_tools/download_version" TargetMode="External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://opendatakit-dev.cs.washington.edu/2_0_tools/download_version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opendatakit-dev.cs.washington.edu/2_0_tools/release/218/application_designer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java.com/en/download/index.jsp" TargetMode="External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intl/en/chrome/browser/desktop/index.html" TargetMode="External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nodejs.org/" TargetMode="External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android.com/studio/index.html%23tos-header" TargetMode="External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" dirty="0">
                <a:latin typeface="Amatic SC"/>
                <a:ea typeface="Amatic SC"/>
                <a:cs typeface="Amatic SC"/>
                <a:sym typeface="Amatic SC"/>
              </a:rPr>
              <a:t>Setting up </a:t>
            </a:r>
            <a:r>
              <a:rPr lang="en-US" dirty="0" smtClean="0">
                <a:latin typeface="Amatic SC"/>
                <a:ea typeface="Amatic SC"/>
                <a:cs typeface="Amatic SC"/>
                <a:sym typeface="Amatic SC"/>
              </a:rPr>
              <a:t>ODK </a:t>
            </a:r>
            <a:r>
              <a:rPr lang="en-US" smtClean="0">
                <a:latin typeface="Amatic SC"/>
                <a:ea typeface="Amatic SC"/>
                <a:cs typeface="Amatic SC"/>
                <a:sym typeface="Amatic SC"/>
              </a:rPr>
              <a:t>Software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628900"/>
            <a:ext cx="6400800" cy="2147846"/>
          </a:xfrm>
        </p:spPr>
        <p:txBody>
          <a:bodyPr>
            <a:normAutofit fontScale="77500" lnSpcReduction="20000"/>
          </a:bodyPr>
          <a:lstStyle/>
          <a:p>
            <a:pPr lvl="0">
              <a:spcBef>
                <a:spcPts val="0"/>
              </a:spcBef>
            </a:pPr>
            <a:r>
              <a:rPr lang="en-US" i="1" dirty="0" smtClean="0"/>
              <a:t>on </a:t>
            </a:r>
            <a:r>
              <a:rPr lang="en-US" i="1" dirty="0"/>
              <a:t>Windows </a:t>
            </a:r>
            <a:r>
              <a:rPr lang="en-US" i="1" dirty="0" smtClean="0"/>
              <a:t>Computers </a:t>
            </a:r>
            <a:endParaRPr lang="en-US" i="1" dirty="0"/>
          </a:p>
          <a:p>
            <a:endParaRPr lang="en-US" dirty="0" smtClean="0"/>
          </a:p>
          <a:p>
            <a:r>
              <a:rPr lang="en-US" dirty="0"/>
              <a:t>Dr. Caroline Krafft</a:t>
            </a:r>
          </a:p>
          <a:p>
            <a:r>
              <a:rPr lang="en-US" dirty="0"/>
              <a:t>St. Catherine University</a:t>
            </a:r>
          </a:p>
          <a:p>
            <a:r>
              <a:rPr lang="en-US" dirty="0">
                <a:hlinkClick r:id="rId2"/>
              </a:rPr>
              <a:t>cgkrafft@stkate.edu</a:t>
            </a:r>
            <a:endParaRPr lang="en-US" dirty="0"/>
          </a:p>
          <a:p>
            <a:endParaRPr lang="en-US" dirty="0"/>
          </a:p>
          <a:p>
            <a:r>
              <a:rPr lang="en-US" dirty="0"/>
              <a:t>Version: January 14, 2018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29999"/>
            <a:ext cx="1066800" cy="246888"/>
          </a:xfrm>
        </p:spPr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bg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1</a:t>
            </a:fld>
            <a:endParaRPr lang="en" sz="1000">
              <a:solidFill>
                <a:schemeClr val="bg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  <p:extLst>
      <p:ext uri="{BB962C8B-B14F-4D97-AF65-F5344CB8AC3E}">
        <p14:creationId xmlns:p14="http://schemas.microsoft.com/office/powerpoint/2010/main" val="4288446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36666"/>
              <a:buFont typeface="Arial"/>
              <a:buNone/>
            </a:pPr>
            <a:r>
              <a:rPr lang="en" b="1">
                <a:solidFill>
                  <a:srgbClr val="000000"/>
                </a:solidFill>
              </a:rPr>
              <a:t>In Android Studio</a:t>
            </a:r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311700" y="1254125"/>
            <a:ext cx="8520600" cy="333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buNone/>
            </a:pPr>
            <a:r>
              <a:rPr lang="en" dirty="0">
                <a:solidFill>
                  <a:srgbClr val="000000"/>
                </a:solidFill>
              </a:rPr>
              <a:t>→ </a:t>
            </a:r>
            <a:r>
              <a:rPr lang="en-US" dirty="0" smtClean="0">
                <a:solidFill>
                  <a:srgbClr val="000000"/>
                </a:solidFill>
              </a:rPr>
              <a:t>Install</a:t>
            </a:r>
          </a:p>
          <a:p>
            <a:pPr lvl="0">
              <a:spcBef>
                <a:spcPts val="0"/>
              </a:spcBef>
              <a:buNone/>
            </a:pPr>
            <a:r>
              <a:rPr lang="en" dirty="0" smtClean="0">
                <a:solidFill>
                  <a:srgbClr val="000000"/>
                </a:solidFill>
              </a:rPr>
              <a:t>→ Configure</a:t>
            </a:r>
            <a:endParaRPr lang="en" dirty="0">
              <a:solidFill>
                <a:srgbClr val="000000"/>
              </a:solidFill>
            </a:endParaRPr>
          </a:p>
          <a:p>
            <a:pPr lvl="0" indent="457200" rtl="0">
              <a:spcBef>
                <a:spcPts val="0"/>
              </a:spcBef>
              <a:buNone/>
            </a:pPr>
            <a:r>
              <a:rPr lang="en" dirty="0">
                <a:solidFill>
                  <a:srgbClr val="000000"/>
                </a:solidFill>
              </a:rPr>
              <a:t>→ SDK Manager</a:t>
            </a:r>
          </a:p>
          <a:p>
            <a:pPr lvl="0" indent="457200">
              <a:spcBef>
                <a:spcPts val="0"/>
              </a:spcBef>
              <a:buNone/>
            </a:pPr>
            <a:endParaRPr dirty="0">
              <a:solidFill>
                <a:srgbClr val="000000"/>
              </a:solidFill>
            </a:endParaRPr>
          </a:p>
        </p:txBody>
      </p:sp>
      <p:pic>
        <p:nvPicPr>
          <p:cNvPr id="113" name="Shape 113"/>
          <p:cNvPicPr preferRelativeResize="0"/>
          <p:nvPr/>
        </p:nvPicPr>
        <p:blipFill rotWithShape="1">
          <a:blip r:embed="rId3">
            <a:alphaModFix/>
          </a:blip>
          <a:srcRect l="25044" t="11634" r="23947" b="13738"/>
          <a:stretch/>
        </p:blipFill>
        <p:spPr>
          <a:xfrm>
            <a:off x="4295571" y="1403879"/>
            <a:ext cx="4663923" cy="383664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7620000" y="13716"/>
            <a:ext cx="1066800" cy="246888"/>
          </a:xfrm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chemeClr val="bg1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z="1000" smtClean="0">
                <a:latin typeface="Playfair Display"/>
                <a:ea typeface="Playfair Display"/>
                <a:cs typeface="Playfair Display"/>
                <a:sym typeface="Playfair Display"/>
              </a:rPr>
              <a:pPr/>
              <a:t>10</a:t>
            </a:fld>
            <a:endParaRPr lang="en" sz="10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SDK configuration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255014"/>
            <a:ext cx="3814618" cy="3538728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Check all the SDK items</a:t>
            </a:r>
          </a:p>
          <a:p>
            <a:r>
              <a:rPr lang="en-US" sz="2000" dirty="0" smtClean="0"/>
              <a:t>Check Google USB Driver</a:t>
            </a:r>
          </a:p>
          <a:p>
            <a:r>
              <a:rPr lang="en-US" sz="2000" dirty="0" smtClean="0"/>
              <a:t>Check GPU Debugging Tools</a:t>
            </a:r>
          </a:p>
          <a:p>
            <a:r>
              <a:rPr lang="en-US" sz="2000" dirty="0" smtClean="0"/>
              <a:t>Apply</a:t>
            </a:r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pic>
        <p:nvPicPr>
          <p:cNvPr id="8" name="Shape 119"/>
          <p:cNvPicPr preferRelativeResize="0">
            <a:picLocks noGrp="1"/>
          </p:cNvPicPr>
          <p:nvPr>
            <p:ph sz="half" idx="2"/>
          </p:nvPr>
        </p:nvPicPr>
        <p:blipFill rotWithShape="1">
          <a:blip r:embed="rId3">
            <a:alphaModFix/>
          </a:blip>
          <a:srcRect l="11935" r="17916" b="6861"/>
          <a:stretch/>
        </p:blipFill>
        <p:spPr>
          <a:xfrm>
            <a:off x="4138253" y="1255014"/>
            <a:ext cx="4779715" cy="36252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 dirty="0">
                <a:solidFill>
                  <a:srgbClr val="444444"/>
                </a:solidFill>
              </a:rPr>
              <a:t>ODK Application Designer v2.0.zip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endParaRPr sz="1950" b="1" dirty="0">
              <a:solidFill>
                <a:srgbClr val="444444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  <a:hlinkClick r:id="rId3"/>
            </a:endParaRP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buNone/>
            </a:pPr>
            <a:r>
              <a:rPr lang="en-US" sz="1700" u="sng" dirty="0">
                <a:solidFill>
                  <a:schemeClr val="hlink"/>
                </a:solidFill>
                <a:hlinkClick r:id="rId4"/>
              </a:rPr>
              <a:t>http://opendatakit-dev.cs.washington.edu/2_0_tools/</a:t>
            </a:r>
            <a:r>
              <a:rPr lang="en-US" sz="1700" u="sng" dirty="0" smtClean="0">
                <a:solidFill>
                  <a:schemeClr val="hlink"/>
                </a:solidFill>
                <a:hlinkClick r:id="rId4"/>
              </a:rPr>
              <a:t>download_version</a:t>
            </a:r>
            <a:endParaRPr lang="en-US" sz="1700" u="sng" dirty="0" smtClean="0">
              <a:solidFill>
                <a:schemeClr val="hlink"/>
              </a:solidFill>
            </a:endParaRPr>
          </a:p>
          <a:p>
            <a:pPr lvl="0">
              <a:buNone/>
            </a:pPr>
            <a:endParaRPr lang="en-US" sz="1700" u="sng" dirty="0">
              <a:solidFill>
                <a:schemeClr val="hlink"/>
              </a:solidFill>
            </a:endParaRPr>
          </a:p>
          <a:p>
            <a:pPr lvl="0">
              <a:buNone/>
            </a:pPr>
            <a:r>
              <a:rPr lang="en-US" sz="2000" dirty="0" smtClean="0">
                <a:solidFill>
                  <a:srgbClr val="000000"/>
                </a:solidFill>
              </a:rPr>
              <a:t>Find the latest version of Application Designer. </a:t>
            </a:r>
          </a:p>
          <a:p>
            <a:pPr lvl="0">
              <a:buNone/>
            </a:pPr>
            <a:r>
              <a:rPr lang="en" sz="2000" dirty="0" smtClean="0">
                <a:solidFill>
                  <a:srgbClr val="000000"/>
                </a:solidFill>
              </a:rPr>
              <a:t>Right </a:t>
            </a:r>
            <a:r>
              <a:rPr lang="en" sz="2000" dirty="0">
                <a:solidFill>
                  <a:srgbClr val="000000"/>
                </a:solidFill>
              </a:rPr>
              <a:t>click on the </a:t>
            </a:r>
            <a:r>
              <a:rPr lang="en" sz="2000" dirty="0" smtClean="0">
                <a:solidFill>
                  <a:srgbClr val="000000"/>
                </a:solidFill>
              </a:rPr>
              <a:t>downloaded </a:t>
            </a:r>
            <a:r>
              <a:rPr lang="en" sz="2000" dirty="0">
                <a:solidFill>
                  <a:srgbClr val="000000"/>
                </a:solidFill>
              </a:rPr>
              <a:t>zipped file→ Extract All</a:t>
            </a:r>
          </a:p>
          <a:p>
            <a:pPr lvl="0">
              <a:spcBef>
                <a:spcPts val="0"/>
              </a:spcBef>
              <a:buNone/>
            </a:pPr>
            <a:r>
              <a:rPr lang="en" dirty="0" smtClean="0"/>
              <a:t> </a:t>
            </a:r>
            <a:endParaRPr lang="en" dirty="0"/>
          </a:p>
          <a:p>
            <a:pPr lvl="0">
              <a:spcBef>
                <a:spcPts val="0"/>
              </a:spcBef>
              <a:buNone/>
            </a:pPr>
            <a:endParaRPr dirty="0"/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7620000" y="13716"/>
            <a:ext cx="1066800" cy="246888"/>
          </a:xfrm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chemeClr val="bg1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z="1000" smtClean="0">
                <a:latin typeface="Playfair Display"/>
                <a:ea typeface="Playfair Display"/>
                <a:cs typeface="Playfair Display"/>
                <a:sym typeface="Playfair Display"/>
              </a:rPr>
              <a:pPr/>
              <a:t>12</a:t>
            </a:fld>
            <a:endParaRPr lang="en" sz="10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515" r="-515"/>
          <a:stretch/>
        </p:blipFill>
        <p:spPr>
          <a:xfrm>
            <a:off x="1581150" y="2594475"/>
            <a:ext cx="5981700" cy="43815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311700" y="15867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" b="1" dirty="0">
                <a:solidFill>
                  <a:srgbClr val="000000"/>
                </a:solidFill>
              </a:rPr>
              <a:t>Launching the Application Designer</a:t>
            </a:r>
          </a:p>
        </p:txBody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311700" y="1026257"/>
            <a:ext cx="8520600" cy="333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R="101600" lvl="0" rtl="0">
              <a:lnSpc>
                <a:spcPct val="100000"/>
              </a:lnSpc>
              <a:spcBef>
                <a:spcPts val="1100"/>
              </a:spcBef>
              <a:spcAft>
                <a:spcPts val="1100"/>
              </a:spcAft>
              <a:buClr>
                <a:schemeClr val="dk1"/>
              </a:buClr>
              <a:buSzPct val="73333"/>
              <a:buFont typeface="Arial"/>
              <a:buNone/>
            </a:pPr>
            <a:r>
              <a:rPr lang="en" sz="2000" dirty="0">
                <a:solidFill>
                  <a:srgbClr val="000000"/>
                </a:solidFill>
                <a:highlight>
                  <a:srgbClr val="FFFFFF"/>
                </a:highlight>
                <a:ea typeface="Trebuchet MS"/>
                <a:cs typeface="Trebuchet MS"/>
                <a:sym typeface="Trebuchet MS"/>
              </a:rPr>
              <a:t>The ODK Application Designer </a:t>
            </a:r>
            <a:r>
              <a:rPr lang="en" sz="2000" dirty="0" smtClean="0">
                <a:solidFill>
                  <a:srgbClr val="000000"/>
                </a:solidFill>
                <a:highlight>
                  <a:srgbClr val="FFFFFF"/>
                </a:highlight>
                <a:ea typeface="Trebuchet MS"/>
                <a:cs typeface="Trebuchet MS"/>
                <a:sym typeface="Trebuchet MS"/>
              </a:rPr>
              <a:t>is </a:t>
            </a:r>
            <a:endParaRPr lang="en-US" sz="2000" dirty="0" smtClean="0">
              <a:solidFill>
                <a:srgbClr val="000000"/>
              </a:solidFill>
              <a:highlight>
                <a:srgbClr val="FFFFFF"/>
              </a:highlight>
              <a:ea typeface="Trebuchet MS"/>
              <a:cs typeface="Trebuchet MS"/>
              <a:sym typeface="Trebuchet MS"/>
            </a:endParaRPr>
          </a:p>
          <a:p>
            <a:pPr marR="101600">
              <a:buClr>
                <a:schemeClr val="dk1"/>
              </a:buClr>
              <a:buSzPct val="73333"/>
            </a:pP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ea typeface="Trebuchet MS"/>
                <a:cs typeface="Trebuchet MS"/>
                <a:sym typeface="Trebuchet MS"/>
              </a:rPr>
              <a:t>A</a:t>
            </a:r>
            <a:r>
              <a:rPr lang="en" sz="1800" dirty="0" smtClean="0">
                <a:solidFill>
                  <a:srgbClr val="000000"/>
                </a:solidFill>
                <a:highlight>
                  <a:srgbClr val="FFFFFF"/>
                </a:highlight>
                <a:ea typeface="Trebuchet MS"/>
                <a:cs typeface="Trebuchet MS"/>
                <a:sym typeface="Trebuchet MS"/>
              </a:rPr>
              <a:t> </a:t>
            </a:r>
            <a:r>
              <a:rPr lang="en" sz="1800" dirty="0">
                <a:solidFill>
                  <a:srgbClr val="000000"/>
                </a:solidFill>
                <a:highlight>
                  <a:srgbClr val="FFFFFF"/>
                </a:highlight>
                <a:ea typeface="Trebuchet MS"/>
                <a:cs typeface="Trebuchet MS"/>
                <a:sym typeface="Trebuchet MS"/>
              </a:rPr>
              <a:t>workspace containing the </a:t>
            </a:r>
            <a:r>
              <a:rPr lang="en" sz="1800" dirty="0" smtClean="0">
                <a:solidFill>
                  <a:srgbClr val="000000"/>
                </a:solidFill>
                <a:highlight>
                  <a:srgbClr val="FFFFFF"/>
                </a:highlight>
                <a:ea typeface="Trebuchet MS"/>
                <a:cs typeface="Trebuchet MS"/>
                <a:sym typeface="Trebuchet MS"/>
              </a:rPr>
              <a:t>forms </a:t>
            </a:r>
            <a:r>
              <a:rPr lang="en" sz="1800" dirty="0">
                <a:solidFill>
                  <a:srgbClr val="000000"/>
                </a:solidFill>
                <a:highlight>
                  <a:srgbClr val="FFFFFF"/>
                </a:highlight>
                <a:ea typeface="Trebuchet MS"/>
                <a:cs typeface="Trebuchet MS"/>
                <a:sym typeface="Trebuchet MS"/>
              </a:rPr>
              <a:t>and files you have created and </a:t>
            </a:r>
            <a:endParaRPr lang="en-US" sz="1800" dirty="0" smtClean="0">
              <a:solidFill>
                <a:srgbClr val="000000"/>
              </a:solidFill>
              <a:highlight>
                <a:srgbClr val="FFFFFF"/>
              </a:highlight>
              <a:ea typeface="Trebuchet MS"/>
              <a:cs typeface="Trebuchet MS"/>
              <a:sym typeface="Trebuchet MS"/>
            </a:endParaRPr>
          </a:p>
          <a:p>
            <a:pPr marR="101600">
              <a:buClr>
                <a:schemeClr val="dk1"/>
              </a:buClr>
              <a:buSzPct val="73333"/>
            </a:pP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ea typeface="Trebuchet MS"/>
                <a:cs typeface="Trebuchet MS"/>
                <a:sym typeface="Trebuchet MS"/>
              </a:rPr>
              <a:t>A</a:t>
            </a:r>
            <a:r>
              <a:rPr lang="en" sz="1800" dirty="0" smtClean="0">
                <a:solidFill>
                  <a:srgbClr val="000000"/>
                </a:solidFill>
                <a:highlight>
                  <a:srgbClr val="FFFFFF"/>
                </a:highlight>
                <a:ea typeface="Trebuchet MS"/>
                <a:cs typeface="Trebuchet MS"/>
                <a:sym typeface="Trebuchet MS"/>
              </a:rPr>
              <a:t> </a:t>
            </a:r>
            <a:r>
              <a:rPr lang="en" sz="1800" dirty="0">
                <a:solidFill>
                  <a:srgbClr val="000000"/>
                </a:solidFill>
                <a:highlight>
                  <a:srgbClr val="FFFFFF"/>
                </a:highlight>
                <a:ea typeface="Trebuchet MS"/>
                <a:cs typeface="Trebuchet MS"/>
                <a:sym typeface="Trebuchet MS"/>
              </a:rPr>
              <a:t>set of tools used for that development.</a:t>
            </a:r>
          </a:p>
          <a:p>
            <a:pPr marR="101600" lvl="0" rtl="0">
              <a:lnSpc>
                <a:spcPct val="100000"/>
              </a:lnSpc>
              <a:spcBef>
                <a:spcPts val="1100"/>
              </a:spcBef>
              <a:spcAft>
                <a:spcPts val="1100"/>
              </a:spcAft>
              <a:buNone/>
            </a:pPr>
            <a:r>
              <a:rPr lang="en" sz="2000" dirty="0">
                <a:solidFill>
                  <a:srgbClr val="000000"/>
                </a:solidFill>
                <a:highlight>
                  <a:srgbClr val="FFFFFF"/>
                </a:highlight>
                <a:ea typeface="Trebuchet MS"/>
                <a:cs typeface="Trebuchet MS"/>
                <a:sym typeface="Trebuchet MS"/>
              </a:rPr>
              <a:t>To launch the application designer, open the </a:t>
            </a:r>
            <a:r>
              <a:rPr lang="en" sz="2000" dirty="0">
                <a:solidFill>
                  <a:srgbClr val="3366FF"/>
                </a:solidFill>
                <a:highlight>
                  <a:srgbClr val="FFFFFF"/>
                </a:highlight>
                <a:ea typeface="Trebuchet MS"/>
                <a:cs typeface="Trebuchet MS"/>
                <a:sym typeface="Trebuchet MS"/>
              </a:rPr>
              <a:t>'cmd' shortcut </a:t>
            </a:r>
            <a:r>
              <a:rPr lang="en" sz="2000" dirty="0" smtClean="0">
                <a:solidFill>
                  <a:srgbClr val="000000"/>
                </a:solidFill>
                <a:highlight>
                  <a:srgbClr val="FFFFFF"/>
                </a:highlight>
                <a:ea typeface="Trebuchet MS"/>
                <a:cs typeface="Trebuchet MS"/>
                <a:sym typeface="Trebuchet MS"/>
              </a:rPr>
              <a:t>and 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ea typeface="Trebuchet MS"/>
                <a:cs typeface="Trebuchet MS"/>
                <a:sym typeface="Trebuchet MS"/>
              </a:rPr>
              <a:t>use the command </a:t>
            </a:r>
            <a:r>
              <a:rPr lang="en-US" sz="2000" dirty="0" smtClean="0">
                <a:solidFill>
                  <a:srgbClr val="FF0000"/>
                </a:solidFill>
                <a:highlight>
                  <a:srgbClr val="FFFFFF"/>
                </a:highlight>
                <a:ea typeface="Trebuchet MS"/>
                <a:cs typeface="Trebuchet MS"/>
                <a:sym typeface="Trebuchet MS"/>
              </a:rPr>
              <a:t>cd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ea typeface="Trebuchet MS"/>
                <a:cs typeface="Trebuchet MS"/>
                <a:sym typeface="Trebuchet MS"/>
              </a:rPr>
              <a:t> to change the directory </a:t>
            </a:r>
            <a:r>
              <a:rPr lang="en" sz="2000" dirty="0" smtClean="0">
                <a:solidFill>
                  <a:srgbClr val="000000"/>
                </a:solidFill>
                <a:highlight>
                  <a:srgbClr val="FFFFFF"/>
                </a:highlight>
                <a:ea typeface="Trebuchet MS"/>
                <a:cs typeface="Trebuchet MS"/>
                <a:sym typeface="Trebuchet MS"/>
              </a:rPr>
              <a:t>to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ea typeface="Trebuchet MS"/>
                <a:cs typeface="Trebuchet MS"/>
                <a:sym typeface="Trebuchet MS"/>
              </a:rPr>
              <a:t> your app-designer. Example</a:t>
            </a:r>
            <a:r>
              <a:rPr lang="en" sz="2000" dirty="0" smtClean="0">
                <a:solidFill>
                  <a:srgbClr val="000000"/>
                </a:solidFill>
                <a:highlight>
                  <a:srgbClr val="FFFFFF"/>
                </a:highlight>
                <a:ea typeface="Trebuchet MS"/>
                <a:cs typeface="Trebuchet MS"/>
                <a:sym typeface="Trebuchet MS"/>
              </a:rPr>
              <a:t>: </a:t>
            </a:r>
            <a:endParaRPr lang="en" sz="2000" dirty="0">
              <a:solidFill>
                <a:srgbClr val="000000"/>
              </a:solidFill>
              <a:highlight>
                <a:srgbClr val="FFFFFF"/>
              </a:highlight>
              <a:ea typeface="Trebuchet MS"/>
              <a:cs typeface="Trebuchet MS"/>
              <a:sym typeface="Trebuchet MS"/>
            </a:endParaRPr>
          </a:p>
          <a:p>
            <a:pPr marR="101600" lvl="0" indent="457200" rtl="0">
              <a:lnSpc>
                <a:spcPct val="100000"/>
              </a:lnSpc>
              <a:spcBef>
                <a:spcPts val="1100"/>
              </a:spcBef>
              <a:spcAft>
                <a:spcPts val="1100"/>
              </a:spcAft>
              <a:buNone/>
            </a:pPr>
            <a:r>
              <a:rPr lang="en" sz="2000" dirty="0">
                <a:solidFill>
                  <a:srgbClr val="FF0000"/>
                </a:solidFill>
                <a:ea typeface="Trebuchet MS"/>
                <a:cs typeface="Trebuchet MS"/>
                <a:sym typeface="Trebuchet MS"/>
              </a:rPr>
              <a:t>c</a:t>
            </a:r>
            <a:r>
              <a:rPr lang="en-US" sz="2000" dirty="0" smtClean="0">
                <a:solidFill>
                  <a:srgbClr val="FF0000"/>
                </a:solidFill>
                <a:ea typeface="Trebuchet MS"/>
                <a:cs typeface="Trebuchet MS"/>
                <a:sym typeface="Trebuchet MS"/>
              </a:rPr>
              <a:t>d </a:t>
            </a:r>
            <a:r>
              <a:rPr lang="en" sz="2000" dirty="0" smtClean="0">
                <a:solidFill>
                  <a:srgbClr val="FF0000"/>
                </a:solidFill>
                <a:ea typeface="Trebuchet MS"/>
                <a:cs typeface="Trebuchet MS"/>
                <a:sym typeface="Trebuchet MS"/>
              </a:rPr>
              <a:t>C</a:t>
            </a:r>
            <a:r>
              <a:rPr lang="en" sz="2000" dirty="0">
                <a:solidFill>
                  <a:srgbClr val="FF0000"/>
                </a:solidFill>
                <a:ea typeface="Trebuchet MS"/>
                <a:cs typeface="Trebuchet MS"/>
                <a:sym typeface="Trebuchet MS"/>
              </a:rPr>
              <a:t>:\Users\[username]\Documents\app-designer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3333"/>
              <a:buFont typeface="Arial"/>
              <a:buNone/>
            </a:pP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</a:rPr>
              <a:t>Then type in the command line: </a:t>
            </a:r>
            <a:r>
              <a:rPr lang="en" sz="2000" dirty="0" smtClean="0">
                <a:solidFill>
                  <a:srgbClr val="FF0000"/>
                </a:solidFill>
                <a:highlight>
                  <a:srgbClr val="FFFFFF"/>
                </a:highlight>
              </a:rPr>
              <a:t>grunt</a:t>
            </a:r>
            <a:endParaRPr lang="en" sz="20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3333"/>
              <a:buFont typeface="Arial"/>
              <a:buNone/>
            </a:pPr>
            <a:endParaRPr lang="en" sz="2000" dirty="0">
              <a:solidFill>
                <a:srgbClr val="000000"/>
              </a:solidFill>
              <a:highlight>
                <a:srgbClr val="FFFFFF"/>
              </a:highlight>
              <a:ea typeface="Trebuchet MS"/>
              <a:cs typeface="Trebuchet MS"/>
              <a:sym typeface="Trebuchet MS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3333"/>
              <a:buFont typeface="Arial"/>
              <a:buNone/>
            </a:pPr>
            <a:r>
              <a:rPr lang="en" sz="2000" dirty="0" smtClean="0">
                <a:solidFill>
                  <a:srgbClr val="00B050"/>
                </a:solidFill>
                <a:highlight>
                  <a:srgbClr val="FFFFFF"/>
                </a:highlight>
                <a:ea typeface="Trebuchet MS"/>
                <a:cs typeface="Trebuchet MS"/>
                <a:sym typeface="Trebuchet MS"/>
              </a:rPr>
              <a:t>This</a:t>
            </a:r>
            <a:r>
              <a:rPr lang="en" sz="2000" dirty="0" smtClean="0">
                <a:solidFill>
                  <a:srgbClr val="000000"/>
                </a:solidFill>
                <a:highlight>
                  <a:srgbClr val="FFFFFF"/>
                </a:highlight>
                <a:ea typeface="Trebuchet MS"/>
                <a:cs typeface="Trebuchet MS"/>
                <a:sym typeface="Trebuchet MS"/>
              </a:rPr>
              <a:t> </a:t>
            </a:r>
            <a:r>
              <a:rPr lang="en" sz="2000" dirty="0">
                <a:solidFill>
                  <a:srgbClr val="008000"/>
                </a:solidFill>
                <a:highlight>
                  <a:srgbClr val="FFFFFF"/>
                </a:highlight>
                <a:ea typeface="Trebuchet MS"/>
                <a:cs typeface="Trebuchet MS"/>
                <a:sym typeface="Trebuchet MS"/>
              </a:rPr>
              <a:t>should automatically </a:t>
            </a:r>
            <a:endParaRPr lang="en" sz="2000" dirty="0" smtClean="0">
              <a:solidFill>
                <a:srgbClr val="008000"/>
              </a:solidFill>
              <a:highlight>
                <a:srgbClr val="FFFFFF"/>
              </a:highlight>
              <a:ea typeface="Trebuchet MS"/>
              <a:cs typeface="Trebuchet MS"/>
              <a:sym typeface="Trebuchet MS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3333"/>
              <a:buFont typeface="Arial"/>
              <a:buNone/>
            </a:pPr>
            <a:r>
              <a:rPr lang="en" sz="2000" dirty="0" smtClean="0">
                <a:solidFill>
                  <a:srgbClr val="008000"/>
                </a:solidFill>
                <a:highlight>
                  <a:srgbClr val="FFFFFF"/>
                </a:highlight>
                <a:ea typeface="Trebuchet MS"/>
                <a:cs typeface="Trebuchet MS"/>
                <a:sym typeface="Trebuchet MS"/>
              </a:rPr>
              <a:t>open </a:t>
            </a:r>
            <a:r>
              <a:rPr lang="en" sz="2000" dirty="0">
                <a:solidFill>
                  <a:srgbClr val="008000"/>
                </a:solidFill>
                <a:highlight>
                  <a:srgbClr val="FFFFFF"/>
                </a:highlight>
                <a:ea typeface="Trebuchet MS"/>
                <a:cs typeface="Trebuchet MS"/>
                <a:sym typeface="Trebuchet MS"/>
              </a:rPr>
              <a:t>Chrome and </a:t>
            </a:r>
            <a:r>
              <a:rPr lang="en" sz="2000" dirty="0" smtClean="0">
                <a:solidFill>
                  <a:srgbClr val="008000"/>
                </a:solidFill>
                <a:highlight>
                  <a:srgbClr val="FFFFFF"/>
                </a:highlight>
                <a:ea typeface="Trebuchet MS"/>
                <a:cs typeface="Trebuchet MS"/>
                <a:sym typeface="Trebuchet MS"/>
              </a:rPr>
              <a:t>display</a:t>
            </a:r>
          </a:p>
          <a:p>
            <a:pPr marR="101600" lvl="0" indent="0" rtl="0">
              <a:lnSpc>
                <a:spcPct val="100000"/>
              </a:lnSpc>
              <a:buClr>
                <a:schemeClr val="dk1"/>
              </a:buClr>
              <a:buSzPct val="73333"/>
              <a:buFont typeface="Arial"/>
              <a:buNone/>
            </a:pPr>
            <a:r>
              <a:rPr lang="en" sz="2000" dirty="0" smtClean="0">
                <a:solidFill>
                  <a:srgbClr val="008000"/>
                </a:solidFill>
                <a:highlight>
                  <a:srgbClr val="FFFFFF"/>
                </a:highlight>
                <a:ea typeface="Trebuchet MS"/>
                <a:cs typeface="Trebuchet MS"/>
                <a:sym typeface="Trebuchet MS"/>
              </a:rPr>
              <a:t>the </a:t>
            </a:r>
            <a:r>
              <a:rPr lang="en" sz="2000" dirty="0">
                <a:solidFill>
                  <a:srgbClr val="008000"/>
                </a:solidFill>
                <a:highlight>
                  <a:srgbClr val="FFFFFF"/>
                </a:highlight>
                <a:ea typeface="Trebuchet MS"/>
                <a:cs typeface="Trebuchet MS"/>
                <a:sym typeface="Trebuchet MS"/>
              </a:rPr>
              <a:t>Preview tab</a:t>
            </a:r>
            <a:r>
              <a:rPr lang="en" sz="2000" dirty="0">
                <a:solidFill>
                  <a:srgbClr val="000000"/>
                </a:solidFill>
                <a:highlight>
                  <a:srgbClr val="FFFFFF"/>
                </a:highlight>
                <a:ea typeface="Trebuchet MS"/>
                <a:cs typeface="Trebuchet MS"/>
                <a:sym typeface="Trebuchet MS"/>
              </a:rPr>
              <a:t>. </a:t>
            </a:r>
            <a:endParaRPr sz="2000" dirty="0">
              <a:solidFill>
                <a:srgbClr val="0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7620000" y="29999"/>
            <a:ext cx="1066800" cy="246888"/>
          </a:xfrm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chemeClr val="bg1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z="1000" smtClean="0">
                <a:latin typeface="Playfair Display"/>
                <a:ea typeface="Playfair Display"/>
                <a:cs typeface="Playfair Display"/>
                <a:sym typeface="Playfair Display"/>
              </a:rPr>
              <a:pPr/>
              <a:t>13</a:t>
            </a:fld>
            <a:endParaRPr lang="en" sz="10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12094" b="49200"/>
          <a:stretch/>
        </p:blipFill>
        <p:spPr>
          <a:xfrm>
            <a:off x="3560299" y="3951262"/>
            <a:ext cx="5486400" cy="114729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Downloading ODK Suitcase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ODK Suitcase downloads data from the server</a:t>
            </a:r>
          </a:p>
          <a:p>
            <a:endParaRPr lang="en-US" sz="2000" dirty="0"/>
          </a:p>
          <a:p>
            <a:r>
              <a:rPr lang="en-US" sz="2000" dirty="0" smtClean="0"/>
              <a:t>Download latest version </a:t>
            </a:r>
            <a:r>
              <a:rPr lang="en-US" sz="2000" dirty="0" smtClean="0">
                <a:hlinkClick r:id="rId3"/>
              </a:rPr>
              <a:t>here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Double click to start/Open to make sure it downloaded correctly</a:t>
            </a:r>
            <a:r>
              <a:rPr lang="en-US" sz="2000" dirty="0" smtClean="0"/>
              <a:t>.</a:t>
            </a:r>
          </a:p>
          <a:p>
            <a:pPr lvl="1"/>
            <a:r>
              <a:rPr lang="en-US" sz="1600" dirty="0" smtClean="0"/>
              <a:t>You’ll use this much later when you actually have data!</a:t>
            </a:r>
            <a:r>
              <a:rPr lang="en-US" sz="1600" dirty="0" smtClean="0"/>
              <a:t> </a:t>
            </a:r>
            <a:endParaRPr lang="en-US" sz="1600" dirty="0" smtClean="0"/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7620000" y="13716"/>
            <a:ext cx="1066800" cy="246888"/>
          </a:xfrm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chemeClr val="bg1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z="1000" smtClean="0">
                <a:latin typeface="Playfair Display"/>
                <a:ea typeface="Playfair Display"/>
                <a:cs typeface="Playfair Display"/>
                <a:sym typeface="Playfair Display"/>
              </a:rPr>
              <a:pPr/>
              <a:t>14</a:t>
            </a:fld>
            <a:endParaRPr lang="en" sz="10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  <p:extLst>
      <p:ext uri="{BB962C8B-B14F-4D97-AF65-F5344CB8AC3E}">
        <p14:creationId xmlns:p14="http://schemas.microsoft.com/office/powerpoint/2010/main" val="3824127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/>
            <a:r>
              <a:rPr lang="en" sz="3000" dirty="0">
                <a:solidFill>
                  <a:srgbClr val="000000"/>
                </a:solidFill>
                <a:hlinkClick r:id="rId3"/>
              </a:rPr>
              <a:t>More extensive directions from</a:t>
            </a:r>
            <a:r>
              <a:rPr lang="en" sz="3000" dirty="0">
                <a:hlinkClick r:id="rId3"/>
              </a:rPr>
              <a:t>: </a:t>
            </a:r>
            <a:r>
              <a:rPr lang="en" sz="2400" u="sng" dirty="0">
                <a:solidFill>
                  <a:schemeClr val="hlink"/>
                </a:solidFill>
                <a:hlinkClick r:id="rId3"/>
              </a:rPr>
              <a:t>http://opendatakit-dev.cs.washington.edu/2_0_tools/release/218/</a:t>
            </a:r>
            <a:r>
              <a:rPr lang="en" sz="2400" u="sng" dirty="0" smtClean="0">
                <a:solidFill>
                  <a:schemeClr val="hlink"/>
                </a:solidFill>
                <a:hlinkClick r:id="rId3"/>
              </a:rPr>
              <a:t>application_designer</a:t>
            </a:r>
            <a:endParaRPr lang="en" sz="2400" dirty="0">
              <a:hlinkClick r:id="rId3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>
                <a:solidFill>
                  <a:schemeClr val="lt1"/>
                </a:solidFill>
              </a:rPr>
              <a:t>2</a:t>
            </a:fld>
            <a:endParaRPr lang="en" dirty="0">
              <a:solidFill>
                <a:schemeClr val="lt1"/>
              </a:solidFill>
            </a:endParaRPr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7620000" y="13716"/>
            <a:ext cx="1066800" cy="246888"/>
          </a:xfrm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chemeClr val="bg1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z="1000" smtClean="0">
                <a:latin typeface="Playfair Display"/>
                <a:ea typeface="Playfair Display"/>
                <a:cs typeface="Playfair Display"/>
                <a:sym typeface="Playfair Display"/>
              </a:rPr>
              <a:pPr/>
              <a:t>2</a:t>
            </a:fld>
            <a:endParaRPr lang="en" sz="10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311700" y="15521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R="101600" lvl="0" rtl="0">
              <a:lnSpc>
                <a:spcPct val="150000"/>
              </a:lnSpc>
              <a:spcBef>
                <a:spcPts val="1100"/>
              </a:spcBef>
              <a:spcAft>
                <a:spcPts val="1100"/>
              </a:spcAft>
              <a:buClr>
                <a:schemeClr val="dk1"/>
              </a:buClr>
              <a:buSzPct val="36666"/>
              <a:buFont typeface="Arial"/>
              <a:buNone/>
            </a:pPr>
            <a:r>
              <a:rPr lang="en" b="1" dirty="0" smtClean="0">
                <a:solidFill>
                  <a:srgbClr val="444444"/>
                </a:solidFill>
              </a:rPr>
              <a:t>Necessary Software</a:t>
            </a:r>
            <a:endParaRPr lang="en" b="1" dirty="0">
              <a:solidFill>
                <a:srgbClr val="444444"/>
              </a:solidFill>
            </a:endParaRPr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219336" y="972237"/>
            <a:ext cx="8520600" cy="333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346075" lvl="0" indent="-346075" rtl="0">
              <a:lnSpc>
                <a:spcPct val="140000"/>
              </a:lnSpc>
              <a:spcBef>
                <a:spcPts val="400"/>
              </a:spcBef>
              <a:spcAft>
                <a:spcPts val="300"/>
              </a:spcAft>
              <a:buClr>
                <a:srgbClr val="444444"/>
              </a:buClr>
              <a:buSzPct val="100000"/>
              <a:buFont typeface="Trebuchet MS"/>
            </a:pPr>
            <a:r>
              <a:rPr lang="en" sz="1800" dirty="0">
                <a:solidFill>
                  <a:srgbClr val="444444"/>
                </a:solidFill>
                <a:highlight>
                  <a:srgbClr val="FFFFFF"/>
                </a:highlight>
                <a:ea typeface="Trebuchet MS"/>
                <a:cs typeface="Trebuchet MS"/>
                <a:sym typeface="Trebuchet MS"/>
              </a:rPr>
              <a:t>Java - Java is required by the Android </a:t>
            </a:r>
            <a:r>
              <a:rPr lang="en-US" sz="1800" dirty="0" smtClean="0">
                <a:solidFill>
                  <a:srgbClr val="444444"/>
                </a:solidFill>
                <a:highlight>
                  <a:srgbClr val="FFFFFF"/>
                </a:highlight>
                <a:ea typeface="Trebuchet MS"/>
                <a:cs typeface="Trebuchet MS"/>
                <a:sym typeface="Trebuchet MS"/>
              </a:rPr>
              <a:t>Software Development Kit (</a:t>
            </a:r>
            <a:r>
              <a:rPr lang="en" sz="1800" dirty="0" smtClean="0">
                <a:solidFill>
                  <a:srgbClr val="444444"/>
                </a:solidFill>
                <a:highlight>
                  <a:srgbClr val="FFFFFF"/>
                </a:highlight>
                <a:ea typeface="Trebuchet MS"/>
                <a:cs typeface="Trebuchet MS"/>
                <a:sym typeface="Trebuchet MS"/>
              </a:rPr>
              <a:t>SDK</a:t>
            </a:r>
            <a:r>
              <a:rPr lang="en-US" sz="1800" dirty="0" smtClean="0">
                <a:solidFill>
                  <a:srgbClr val="444444"/>
                </a:solidFill>
                <a:highlight>
                  <a:srgbClr val="FFFFFF"/>
                </a:highlight>
                <a:ea typeface="Trebuchet MS"/>
                <a:cs typeface="Trebuchet MS"/>
                <a:sym typeface="Trebuchet MS"/>
              </a:rPr>
              <a:t>)</a:t>
            </a:r>
            <a:endParaRPr lang="en" sz="1800" dirty="0">
              <a:solidFill>
                <a:srgbClr val="444444"/>
              </a:solidFill>
              <a:highlight>
                <a:srgbClr val="FFFFFF"/>
              </a:highlight>
              <a:ea typeface="Trebuchet MS"/>
              <a:cs typeface="Trebuchet MS"/>
              <a:sym typeface="Trebuchet MS"/>
            </a:endParaRPr>
          </a:p>
          <a:p>
            <a:pPr marL="346075" lvl="0" indent="-346075" rtl="0">
              <a:lnSpc>
                <a:spcPct val="140000"/>
              </a:lnSpc>
              <a:spcBef>
                <a:spcPts val="400"/>
              </a:spcBef>
              <a:spcAft>
                <a:spcPts val="300"/>
              </a:spcAft>
              <a:buClr>
                <a:srgbClr val="444444"/>
              </a:buClr>
              <a:buSzPct val="100000"/>
              <a:buFont typeface="Trebuchet MS"/>
            </a:pPr>
            <a:r>
              <a:rPr lang="en" sz="1800" dirty="0">
                <a:solidFill>
                  <a:srgbClr val="444444"/>
                </a:solidFill>
                <a:highlight>
                  <a:srgbClr val="FFFFFF"/>
                </a:highlight>
                <a:ea typeface="Trebuchet MS"/>
                <a:cs typeface="Trebuchet MS"/>
                <a:sym typeface="Trebuchet MS"/>
              </a:rPr>
              <a:t>Chrome - Google's Chrome </a:t>
            </a:r>
            <a:r>
              <a:rPr lang="en" sz="1800" dirty="0" smtClean="0">
                <a:solidFill>
                  <a:srgbClr val="444444"/>
                </a:solidFill>
                <a:highlight>
                  <a:srgbClr val="FFFFFF"/>
                </a:highlight>
                <a:ea typeface="Trebuchet MS"/>
                <a:cs typeface="Trebuchet MS"/>
                <a:sym typeface="Trebuchet MS"/>
              </a:rPr>
              <a:t>browser</a:t>
            </a:r>
            <a:r>
              <a:rPr lang="en-US" sz="1800" dirty="0" smtClean="0">
                <a:solidFill>
                  <a:srgbClr val="444444"/>
                </a:solidFill>
                <a:highlight>
                  <a:srgbClr val="FFFFFF"/>
                </a:highlight>
                <a:ea typeface="Trebuchet MS"/>
                <a:cs typeface="Trebuchet MS"/>
                <a:sym typeface="Trebuchet MS"/>
              </a:rPr>
              <a:t>, used to preview surveys on laptop/desktop</a:t>
            </a:r>
          </a:p>
          <a:p>
            <a:pPr marL="346075" lvl="0" indent="-346075" rtl="0">
              <a:lnSpc>
                <a:spcPct val="140000"/>
              </a:lnSpc>
              <a:spcBef>
                <a:spcPts val="400"/>
              </a:spcBef>
              <a:spcAft>
                <a:spcPts val="300"/>
              </a:spcAft>
              <a:buClr>
                <a:srgbClr val="444444"/>
              </a:buClr>
              <a:buSzPct val="100000"/>
              <a:buFont typeface="Trebuchet MS"/>
            </a:pPr>
            <a:r>
              <a:rPr lang="en" sz="1800" dirty="0">
                <a:solidFill>
                  <a:srgbClr val="444444"/>
                </a:solidFill>
                <a:highlight>
                  <a:srgbClr val="FFFFFF"/>
                </a:highlight>
                <a:ea typeface="Trebuchet MS"/>
                <a:cs typeface="Trebuchet MS"/>
                <a:sym typeface="Trebuchet MS"/>
              </a:rPr>
              <a:t>Node</a:t>
            </a:r>
            <a:r>
              <a:rPr lang="en-US" sz="1800" dirty="0">
                <a:solidFill>
                  <a:srgbClr val="444444"/>
                </a:solidFill>
                <a:highlight>
                  <a:srgbClr val="FFFFFF"/>
                </a:highlight>
                <a:ea typeface="Trebuchet MS"/>
                <a:cs typeface="Trebuchet MS"/>
                <a:sym typeface="Trebuchet MS"/>
              </a:rPr>
              <a:t>.</a:t>
            </a:r>
            <a:r>
              <a:rPr lang="en-US" sz="1800" dirty="0" err="1">
                <a:solidFill>
                  <a:srgbClr val="444444"/>
                </a:solidFill>
                <a:highlight>
                  <a:srgbClr val="FFFFFF"/>
                </a:highlight>
                <a:ea typeface="Trebuchet MS"/>
                <a:cs typeface="Trebuchet MS"/>
                <a:sym typeface="Trebuchet MS"/>
              </a:rPr>
              <a:t>js</a:t>
            </a:r>
            <a:r>
              <a:rPr lang="en" sz="1800" dirty="0">
                <a:solidFill>
                  <a:srgbClr val="444444"/>
                </a:solidFill>
                <a:highlight>
                  <a:srgbClr val="FFFFFF"/>
                </a:highlight>
                <a:ea typeface="Trebuchet MS"/>
                <a:cs typeface="Trebuchet MS"/>
                <a:sym typeface="Trebuchet MS"/>
              </a:rPr>
              <a:t>- a framework for </a:t>
            </a:r>
            <a:r>
              <a:rPr lang="en" sz="1800" dirty="0" smtClean="0">
                <a:solidFill>
                  <a:srgbClr val="444444"/>
                </a:solidFill>
                <a:highlight>
                  <a:srgbClr val="FFFFFF"/>
                </a:highlight>
                <a:ea typeface="Trebuchet MS"/>
                <a:cs typeface="Trebuchet MS"/>
                <a:sym typeface="Trebuchet MS"/>
              </a:rPr>
              <a:t>applications </a:t>
            </a:r>
            <a:endParaRPr lang="en-US" sz="1800" dirty="0">
              <a:solidFill>
                <a:srgbClr val="444444"/>
              </a:solidFill>
              <a:highlight>
                <a:srgbClr val="FFFFFF"/>
              </a:highlight>
              <a:ea typeface="Trebuchet MS"/>
              <a:cs typeface="Trebuchet MS"/>
              <a:sym typeface="Trebuchet MS"/>
            </a:endParaRPr>
          </a:p>
          <a:p>
            <a:pPr marL="346075" lvl="0" indent="-346075" rtl="0">
              <a:lnSpc>
                <a:spcPct val="140000"/>
              </a:lnSpc>
              <a:spcBef>
                <a:spcPts val="400"/>
              </a:spcBef>
              <a:spcAft>
                <a:spcPts val="300"/>
              </a:spcAft>
              <a:buClr>
                <a:srgbClr val="444444"/>
              </a:buClr>
              <a:buSzPct val="100000"/>
              <a:buFont typeface="Trebuchet MS"/>
            </a:pPr>
            <a:r>
              <a:rPr lang="en" sz="1800" dirty="0">
                <a:solidFill>
                  <a:srgbClr val="444444"/>
                </a:solidFill>
                <a:highlight>
                  <a:srgbClr val="FFFFFF"/>
                </a:highlight>
                <a:ea typeface="Trebuchet MS"/>
                <a:cs typeface="Trebuchet MS"/>
                <a:sym typeface="Trebuchet MS"/>
              </a:rPr>
              <a:t>Grunt - a task-based scripting </a:t>
            </a:r>
            <a:r>
              <a:rPr lang="en" sz="1800" dirty="0" smtClean="0">
                <a:solidFill>
                  <a:srgbClr val="444444"/>
                </a:solidFill>
                <a:highlight>
                  <a:srgbClr val="FFFFFF"/>
                </a:highlight>
                <a:ea typeface="Trebuchet MS"/>
                <a:cs typeface="Trebuchet MS"/>
                <a:sym typeface="Trebuchet MS"/>
              </a:rPr>
              <a:t>environment</a:t>
            </a:r>
            <a:r>
              <a:rPr lang="en-US" sz="1800" dirty="0" smtClean="0">
                <a:solidFill>
                  <a:srgbClr val="444444"/>
                </a:solidFill>
                <a:highlight>
                  <a:srgbClr val="FFFFFF"/>
                </a:highlight>
                <a:ea typeface="Trebuchet MS"/>
                <a:cs typeface="Trebuchet MS"/>
                <a:sym typeface="Trebuchet MS"/>
              </a:rPr>
              <a:t> written in </a:t>
            </a:r>
            <a:r>
              <a:rPr lang="en-US" sz="1800" dirty="0" err="1" smtClean="0">
                <a:solidFill>
                  <a:srgbClr val="444444"/>
                </a:solidFill>
                <a:highlight>
                  <a:srgbClr val="FFFFFF"/>
                </a:highlight>
                <a:ea typeface="Trebuchet MS"/>
                <a:cs typeface="Trebuchet MS"/>
                <a:sym typeface="Trebuchet MS"/>
              </a:rPr>
              <a:t>Node.js</a:t>
            </a:r>
            <a:endParaRPr lang="en" sz="1800" dirty="0">
              <a:solidFill>
                <a:srgbClr val="444444"/>
              </a:solidFill>
              <a:highlight>
                <a:srgbClr val="FFFFFF"/>
              </a:highlight>
              <a:ea typeface="Trebuchet MS"/>
              <a:cs typeface="Trebuchet MS"/>
              <a:sym typeface="Trebuchet MS"/>
            </a:endParaRPr>
          </a:p>
          <a:p>
            <a:pPr marL="346075" indent="-346075">
              <a:lnSpc>
                <a:spcPct val="140000"/>
              </a:lnSpc>
              <a:spcBef>
                <a:spcPts val="400"/>
              </a:spcBef>
              <a:spcAft>
                <a:spcPts val="300"/>
              </a:spcAft>
              <a:buClr>
                <a:srgbClr val="444444"/>
              </a:buClr>
              <a:buSzPct val="100000"/>
              <a:buFont typeface="Trebuchet MS"/>
              <a:buChar char="•"/>
            </a:pPr>
            <a:r>
              <a:rPr lang="en" sz="1800" dirty="0">
                <a:solidFill>
                  <a:srgbClr val="444444"/>
                </a:solidFill>
                <a:highlight>
                  <a:srgbClr val="FFFFFF"/>
                </a:highlight>
                <a:ea typeface="Trebuchet MS"/>
                <a:cs typeface="Trebuchet MS"/>
                <a:sym typeface="Trebuchet MS"/>
              </a:rPr>
              <a:t>Android SDK - the software development kit for Android </a:t>
            </a:r>
            <a:r>
              <a:rPr lang="en" sz="1800" dirty="0" smtClean="0">
                <a:solidFill>
                  <a:srgbClr val="444444"/>
                </a:solidFill>
                <a:highlight>
                  <a:srgbClr val="FFFFFF"/>
                </a:highlight>
                <a:ea typeface="Trebuchet MS"/>
                <a:cs typeface="Trebuchet MS"/>
                <a:sym typeface="Trebuchet MS"/>
              </a:rPr>
              <a:t>devices</a:t>
            </a:r>
            <a:endParaRPr lang="en" sz="1800" dirty="0">
              <a:solidFill>
                <a:srgbClr val="444444"/>
              </a:solidFill>
              <a:highlight>
                <a:srgbClr val="FFFFFF"/>
              </a:highlight>
              <a:ea typeface="Trebuchet MS"/>
              <a:cs typeface="Trebuchet MS"/>
              <a:sym typeface="Trebuchet MS"/>
            </a:endParaRPr>
          </a:p>
          <a:p>
            <a:pPr marL="346075" lvl="0" indent="-346075" rtl="0">
              <a:lnSpc>
                <a:spcPct val="140000"/>
              </a:lnSpc>
              <a:spcBef>
                <a:spcPts val="400"/>
              </a:spcBef>
              <a:spcAft>
                <a:spcPts val="300"/>
              </a:spcAft>
              <a:buClr>
                <a:srgbClr val="444444"/>
              </a:buClr>
              <a:buSzPct val="100000"/>
              <a:buFont typeface="Trebuchet MS"/>
            </a:pPr>
            <a:r>
              <a:rPr lang="en" sz="1800" dirty="0">
                <a:solidFill>
                  <a:srgbClr val="444444"/>
                </a:solidFill>
                <a:highlight>
                  <a:srgbClr val="FFFFFF"/>
                </a:highlight>
                <a:ea typeface="Trebuchet MS"/>
                <a:cs typeface="Trebuchet MS"/>
                <a:sym typeface="Trebuchet MS"/>
              </a:rPr>
              <a:t>ODK Application Designer v2.0.zip - a zip containing </a:t>
            </a:r>
            <a:r>
              <a:rPr lang="en" sz="1800" dirty="0" smtClean="0">
                <a:solidFill>
                  <a:srgbClr val="444444"/>
                </a:solidFill>
                <a:highlight>
                  <a:srgbClr val="FFFFFF"/>
                </a:highlight>
                <a:ea typeface="Trebuchet MS"/>
                <a:cs typeface="Trebuchet MS"/>
                <a:sym typeface="Trebuchet MS"/>
              </a:rPr>
              <a:t>this</a:t>
            </a:r>
            <a:r>
              <a:rPr lang="en-US" sz="1800" dirty="0" smtClean="0">
                <a:solidFill>
                  <a:srgbClr val="444444"/>
                </a:solidFill>
                <a:highlight>
                  <a:srgbClr val="FFFFFF"/>
                </a:highlight>
                <a:ea typeface="Trebuchet MS"/>
                <a:cs typeface="Trebuchet MS"/>
                <a:sym typeface="Trebuchet MS"/>
              </a:rPr>
              <a:t> ODK</a:t>
            </a:r>
            <a:r>
              <a:rPr lang="en" sz="1800" dirty="0" smtClean="0">
                <a:solidFill>
                  <a:srgbClr val="444444"/>
                </a:solidFill>
                <a:highlight>
                  <a:srgbClr val="FFFFFF"/>
                </a:highlight>
                <a:ea typeface="Trebuchet MS"/>
                <a:cs typeface="Trebuchet MS"/>
                <a:sym typeface="Trebuchet MS"/>
              </a:rPr>
              <a:t> tool</a:t>
            </a:r>
            <a:endParaRPr lang="en-US" sz="1800" dirty="0" smtClean="0">
              <a:solidFill>
                <a:srgbClr val="444444"/>
              </a:solidFill>
              <a:highlight>
                <a:srgbClr val="FFFFFF"/>
              </a:highlight>
              <a:ea typeface="Trebuchet MS"/>
              <a:cs typeface="Trebuchet MS"/>
              <a:sym typeface="Trebuchet MS"/>
            </a:endParaRPr>
          </a:p>
          <a:p>
            <a:pPr marL="346075" lvl="0" indent="-346075" rtl="0">
              <a:lnSpc>
                <a:spcPct val="140000"/>
              </a:lnSpc>
              <a:spcBef>
                <a:spcPts val="400"/>
              </a:spcBef>
              <a:spcAft>
                <a:spcPts val="300"/>
              </a:spcAft>
              <a:buClr>
                <a:srgbClr val="444444"/>
              </a:buClr>
              <a:buSzPct val="100000"/>
              <a:buFont typeface="Trebuchet MS"/>
            </a:pPr>
            <a:r>
              <a:rPr lang="en-US" sz="1800" dirty="0" smtClean="0">
                <a:solidFill>
                  <a:srgbClr val="444444"/>
                </a:solidFill>
                <a:highlight>
                  <a:srgbClr val="FFFFFF"/>
                </a:highlight>
                <a:ea typeface="Trebuchet MS"/>
                <a:cs typeface="Trebuchet MS"/>
                <a:sym typeface="Trebuchet MS"/>
              </a:rPr>
              <a:t>ODK Suitcase </a:t>
            </a:r>
            <a:r>
              <a:rPr lang="mr-IN" sz="1800" dirty="0" smtClean="0">
                <a:solidFill>
                  <a:srgbClr val="444444"/>
                </a:solidFill>
                <a:highlight>
                  <a:srgbClr val="FFFFFF"/>
                </a:highlight>
                <a:ea typeface="Trebuchet MS"/>
                <a:cs typeface="Trebuchet MS"/>
                <a:sym typeface="Trebuchet MS"/>
              </a:rPr>
              <a:t>–</a:t>
            </a:r>
            <a:r>
              <a:rPr lang="en-US" sz="1800" dirty="0" smtClean="0">
                <a:solidFill>
                  <a:srgbClr val="444444"/>
                </a:solidFill>
                <a:highlight>
                  <a:srgbClr val="FFFFFF"/>
                </a:highlight>
                <a:ea typeface="Trebuchet MS"/>
                <a:cs typeface="Trebuchet MS"/>
                <a:sym typeface="Trebuchet MS"/>
              </a:rPr>
              <a:t> For downloading collected data</a:t>
            </a:r>
            <a:endParaRPr sz="1800" dirty="0">
              <a:ea typeface="Trebuchet MS"/>
              <a:cs typeface="Trebuchet MS"/>
              <a:sym typeface="Trebuchet M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7620000" y="13716"/>
            <a:ext cx="1066800" cy="246888"/>
          </a:xfrm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chemeClr val="bg1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z="1000" smtClean="0">
                <a:latin typeface="Playfair Display"/>
                <a:ea typeface="Playfair Display"/>
                <a:cs typeface="Playfair Display"/>
                <a:sym typeface="Playfair Display"/>
              </a:rPr>
              <a:pPr/>
              <a:t>3</a:t>
            </a:fld>
            <a:endParaRPr lang="en" sz="10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 dirty="0">
                <a:solidFill>
                  <a:srgbClr val="444444"/>
                </a:solidFill>
              </a:rPr>
              <a:t>Java</a:t>
            </a:r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R="101600" lvl="0" rtl="0">
              <a:lnSpc>
                <a:spcPct val="150000"/>
              </a:lnSpc>
              <a:spcBef>
                <a:spcPts val="1100"/>
              </a:spcBef>
              <a:spcAft>
                <a:spcPts val="1100"/>
              </a:spcAft>
              <a:buNone/>
            </a:pPr>
            <a:r>
              <a:rPr lang="en" sz="2000" dirty="0">
                <a:solidFill>
                  <a:srgbClr val="000000"/>
                </a:solidFill>
                <a:highlight>
                  <a:srgbClr val="FFFFFF"/>
                </a:highlight>
              </a:rPr>
              <a:t>Make sure Java 7 or higher is installed on the computer you plan to use. If it is not, </a:t>
            </a:r>
            <a:r>
              <a:rPr lang="en" sz="2000" u="sng" dirty="0">
                <a:solidFill>
                  <a:srgbClr val="000000"/>
                </a:solidFill>
                <a:highlight>
                  <a:srgbClr val="FFFFFF"/>
                </a:highlight>
                <a:hlinkClick r:id="rId3"/>
              </a:rPr>
              <a:t>download and install i</a:t>
            </a:r>
            <a:r>
              <a:rPr lang="en" sz="2000" dirty="0">
                <a:solidFill>
                  <a:srgbClr val="000000"/>
                </a:solidFill>
                <a:highlight>
                  <a:srgbClr val="FFFFFF"/>
                </a:highlight>
              </a:rPr>
              <a:t>t. </a:t>
            </a:r>
          </a:p>
          <a:p>
            <a:pPr marR="101600" lvl="0" rtl="0">
              <a:lnSpc>
                <a:spcPct val="150000"/>
              </a:lnSpc>
              <a:spcBef>
                <a:spcPts val="1100"/>
              </a:spcBef>
              <a:spcAft>
                <a:spcPts val="1100"/>
              </a:spcAft>
              <a:buNone/>
            </a:pPr>
            <a:endParaRPr sz="20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R="101600" lvl="0" rtl="0">
              <a:lnSpc>
                <a:spcPct val="150000"/>
              </a:lnSpc>
              <a:spcBef>
                <a:spcPts val="1100"/>
              </a:spcBef>
              <a:spcAft>
                <a:spcPts val="1100"/>
              </a:spcAft>
              <a:buNone/>
            </a:pPr>
            <a:endParaRPr sz="2000" dirty="0">
              <a:solidFill>
                <a:srgbClr val="000000"/>
              </a:solidFill>
              <a:highlight>
                <a:srgbClr val="FFFFFF"/>
              </a:highlight>
            </a:endParaRPr>
          </a:p>
        </p:txBody>
      </p:sp>
      <p:pic>
        <p:nvPicPr>
          <p:cNvPr id="77" name="Shape 77"/>
          <p:cNvPicPr preferRelativeResize="0"/>
          <p:nvPr/>
        </p:nvPicPr>
        <p:blipFill rotWithShape="1">
          <a:blip r:embed="rId4">
            <a:alphaModFix/>
          </a:blip>
          <a:srcRect l="63684" t="27068" r="2621" b="41681"/>
          <a:stretch/>
        </p:blipFill>
        <p:spPr>
          <a:xfrm>
            <a:off x="2382969" y="2527443"/>
            <a:ext cx="4378062" cy="193127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7620000" y="13716"/>
            <a:ext cx="1066800" cy="246888"/>
          </a:xfrm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chemeClr val="bg1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z="1000" smtClean="0">
                <a:latin typeface="Playfair Display"/>
                <a:ea typeface="Playfair Display"/>
                <a:cs typeface="Playfair Display"/>
                <a:sym typeface="Playfair Display"/>
              </a:rPr>
              <a:pPr/>
              <a:t>4</a:t>
            </a:fld>
            <a:endParaRPr lang="en" sz="10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Chrome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" sz="2000" dirty="0">
                <a:solidFill>
                  <a:srgbClr val="444444"/>
                </a:solidFill>
                <a:highlight>
                  <a:srgbClr val="FFFFFF"/>
                </a:highlight>
                <a:ea typeface="Trebuchet MS"/>
                <a:cs typeface="Trebuchet MS"/>
                <a:sym typeface="Trebuchet MS"/>
              </a:rPr>
              <a:t>Chrome - Google's Chrome browser</a:t>
            </a:r>
            <a:r>
              <a:rPr lang="en-US" sz="2000" dirty="0">
                <a:solidFill>
                  <a:srgbClr val="444444"/>
                </a:solidFill>
                <a:highlight>
                  <a:srgbClr val="FFFFFF"/>
                </a:highlight>
                <a:ea typeface="Trebuchet MS"/>
                <a:cs typeface="Trebuchet MS"/>
                <a:sym typeface="Trebuchet MS"/>
              </a:rPr>
              <a:t>, used to preview surveys on laptop/</a:t>
            </a:r>
            <a:r>
              <a:rPr lang="en-US" sz="2000" dirty="0" smtClean="0">
                <a:solidFill>
                  <a:srgbClr val="444444"/>
                </a:solidFill>
                <a:highlight>
                  <a:srgbClr val="FFFFFF"/>
                </a:highlight>
                <a:ea typeface="Trebuchet MS"/>
                <a:cs typeface="Trebuchet MS"/>
                <a:sym typeface="Trebuchet MS"/>
              </a:rPr>
              <a:t>desktop</a:t>
            </a:r>
          </a:p>
          <a:p>
            <a:pPr lvl="0"/>
            <a:endParaRPr lang="en-US" sz="2000" dirty="0">
              <a:solidFill>
                <a:srgbClr val="444444"/>
              </a:solidFill>
              <a:highlight>
                <a:srgbClr val="FFFFFF"/>
              </a:highlight>
              <a:ea typeface="Trebuchet MS"/>
              <a:cs typeface="Trebuchet MS"/>
              <a:sym typeface="Trebuchet MS"/>
            </a:endParaRPr>
          </a:p>
          <a:p>
            <a:pPr lvl="0"/>
            <a:r>
              <a:rPr lang="en-US" sz="2000" dirty="0" smtClean="0">
                <a:solidFill>
                  <a:srgbClr val="444444"/>
                </a:solidFill>
                <a:highlight>
                  <a:srgbClr val="FFFFFF"/>
                </a:highlight>
                <a:ea typeface="Trebuchet MS"/>
                <a:cs typeface="Trebuchet MS"/>
                <a:sym typeface="Trebuchet MS"/>
              </a:rPr>
              <a:t>Install from </a:t>
            </a:r>
            <a:r>
              <a:rPr lang="en-US" sz="2000" dirty="0" smtClean="0">
                <a:solidFill>
                  <a:srgbClr val="444444"/>
                </a:solidFill>
                <a:highlight>
                  <a:srgbClr val="FFFFFF"/>
                </a:highlight>
                <a:ea typeface="Trebuchet MS"/>
                <a:cs typeface="Trebuchet MS"/>
                <a:sym typeface="Trebuchet MS"/>
                <a:hlinkClick r:id="rId3"/>
              </a:rPr>
              <a:t>here</a:t>
            </a:r>
            <a:endParaRPr lang="en-US" sz="2000" dirty="0">
              <a:solidFill>
                <a:srgbClr val="444444"/>
              </a:solidFill>
              <a:highlight>
                <a:srgbClr val="FFFFFF"/>
              </a:highlight>
              <a:ea typeface="Trebuchet MS"/>
              <a:cs typeface="Trebuchet MS"/>
              <a:sym typeface="Trebuchet MS"/>
            </a:endParaRP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7620000" y="13716"/>
            <a:ext cx="1066800" cy="246888"/>
          </a:xfrm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chemeClr val="bg1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z="1000" smtClean="0">
                <a:latin typeface="Playfair Display"/>
                <a:ea typeface="Playfair Display"/>
                <a:cs typeface="Playfair Display"/>
                <a:sym typeface="Playfair Display"/>
              </a:rPr>
              <a:pPr/>
              <a:t>5</a:t>
            </a:fld>
            <a:endParaRPr lang="en" sz="10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60175" t="36620" r="6366" b="42255"/>
          <a:stretch/>
        </p:blipFill>
        <p:spPr>
          <a:xfrm>
            <a:off x="3636335" y="2966189"/>
            <a:ext cx="5050465" cy="1722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585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311700" y="15867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" b="1" dirty="0">
                <a:solidFill>
                  <a:srgbClr val="444444"/>
                </a:solidFill>
              </a:rPr>
              <a:t>NodeJS</a:t>
            </a:r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311700" y="1014712"/>
            <a:ext cx="8520600" cy="333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R="101600" lvl="0" rtl="0">
              <a:lnSpc>
                <a:spcPct val="150000"/>
              </a:lnSpc>
              <a:spcBef>
                <a:spcPts val="1100"/>
              </a:spcBef>
              <a:spcAft>
                <a:spcPts val="1100"/>
              </a:spcAft>
              <a:buClr>
                <a:schemeClr val="dk1"/>
              </a:buClr>
              <a:buSzPct val="73333"/>
              <a:buFont typeface="Arial"/>
              <a:buNone/>
            </a:pPr>
            <a:r>
              <a:rPr lang="en-US" sz="1450" dirty="0">
                <a:solidFill>
                  <a:srgbClr val="444444"/>
                </a:solidFill>
                <a:highlight>
                  <a:srgbClr val="FFFFFF"/>
                </a:highlight>
              </a:rPr>
              <a:t>M</a:t>
            </a:r>
            <a:r>
              <a:rPr lang="en" sz="1450" dirty="0" smtClean="0">
                <a:solidFill>
                  <a:srgbClr val="444444"/>
                </a:solidFill>
                <a:highlight>
                  <a:srgbClr val="FFFFFF"/>
                </a:highlight>
              </a:rPr>
              <a:t>ust </a:t>
            </a:r>
            <a:r>
              <a:rPr lang="en" sz="1450" dirty="0">
                <a:solidFill>
                  <a:srgbClr val="444444"/>
                </a:solidFill>
                <a:highlight>
                  <a:srgbClr val="FFFFFF"/>
                </a:highlight>
              </a:rPr>
              <a:t>use Version 6.2.2 or higher. To avoid directory path problems on Windows, </a:t>
            </a:r>
            <a:r>
              <a:rPr lang="en-US" sz="1450" dirty="0" smtClean="0">
                <a:solidFill>
                  <a:srgbClr val="444444"/>
                </a:solidFill>
                <a:highlight>
                  <a:srgbClr val="FFFFFF"/>
                </a:highlight>
              </a:rPr>
              <a:t>ODK requires </a:t>
            </a:r>
            <a:r>
              <a:rPr lang="en" sz="1450" dirty="0" smtClean="0">
                <a:solidFill>
                  <a:srgbClr val="444444"/>
                </a:solidFill>
                <a:highlight>
                  <a:srgbClr val="FFFFFF"/>
                </a:highlight>
              </a:rPr>
              <a:t>npm</a:t>
            </a:r>
            <a:r>
              <a:rPr lang="en-US" sz="1450" dirty="0" smtClean="0">
                <a:solidFill>
                  <a:srgbClr val="444444"/>
                </a:solidFill>
                <a:highlight>
                  <a:srgbClr val="FFFFFF"/>
                </a:highlight>
              </a:rPr>
              <a:t> (package manager for JavaScript)</a:t>
            </a:r>
            <a:r>
              <a:rPr lang="en" sz="1450" dirty="0" smtClean="0">
                <a:solidFill>
                  <a:srgbClr val="444444"/>
                </a:solidFill>
                <a:highlight>
                  <a:srgbClr val="FFFFFF"/>
                </a:highlight>
              </a:rPr>
              <a:t> </a:t>
            </a:r>
            <a:r>
              <a:rPr lang="en-US" sz="1450" dirty="0" smtClean="0">
                <a:solidFill>
                  <a:srgbClr val="444444"/>
                </a:solidFill>
                <a:highlight>
                  <a:srgbClr val="FFFFFF"/>
                </a:highlight>
              </a:rPr>
              <a:t>v</a:t>
            </a:r>
            <a:r>
              <a:rPr lang="en" sz="1450" dirty="0" smtClean="0">
                <a:solidFill>
                  <a:srgbClr val="444444"/>
                </a:solidFill>
                <a:highlight>
                  <a:srgbClr val="FFFFFF"/>
                </a:highlight>
              </a:rPr>
              <a:t>3</a:t>
            </a:r>
            <a:r>
              <a:rPr lang="en" sz="1450" dirty="0">
                <a:solidFill>
                  <a:srgbClr val="444444"/>
                </a:solidFill>
                <a:highlight>
                  <a:srgbClr val="FFFFFF"/>
                </a:highlight>
              </a:rPr>
              <a:t>, and that is only available on this node release (or higher).</a:t>
            </a:r>
          </a:p>
          <a:p>
            <a:pPr marR="101600" lvl="0" rtl="0">
              <a:lnSpc>
                <a:spcPct val="150000"/>
              </a:lnSpc>
              <a:spcBef>
                <a:spcPts val="1100"/>
              </a:spcBef>
              <a:spcAft>
                <a:spcPts val="1100"/>
              </a:spcAft>
              <a:buClr>
                <a:schemeClr val="dk1"/>
              </a:buClr>
              <a:buSzPct val="73333"/>
              <a:buFont typeface="Arial"/>
              <a:buNone/>
            </a:pPr>
            <a:r>
              <a:rPr lang="en" sz="1450" dirty="0">
                <a:solidFill>
                  <a:srgbClr val="444444"/>
                </a:solidFill>
                <a:highlight>
                  <a:srgbClr val="FFFFFF"/>
                </a:highlight>
              </a:rPr>
              <a:t>Follow the </a:t>
            </a:r>
            <a:r>
              <a:rPr lang="en" sz="1450" u="sng" dirty="0">
                <a:solidFill>
                  <a:srgbClr val="3389B6"/>
                </a:solidFill>
                <a:highlight>
                  <a:srgbClr val="FFFFFF"/>
                </a:highlight>
                <a:hlinkClick r:id="rId3"/>
              </a:rPr>
              <a:t>instructions here</a:t>
            </a:r>
            <a:r>
              <a:rPr lang="en" sz="1450" dirty="0">
                <a:solidFill>
                  <a:srgbClr val="444444"/>
                </a:solidFill>
                <a:highlight>
                  <a:srgbClr val="FFFFFF"/>
                </a:highlight>
              </a:rPr>
              <a:t> to install NodeJS.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84" name="Shape 84"/>
          <p:cNvPicPr preferRelativeResize="0"/>
          <p:nvPr/>
        </p:nvPicPr>
        <p:blipFill rotWithShape="1">
          <a:blip r:embed="rId4">
            <a:alphaModFix/>
          </a:blip>
          <a:srcRect l="18224" t="18560" r="15117" b="32234"/>
          <a:stretch/>
        </p:blipFill>
        <p:spPr>
          <a:xfrm>
            <a:off x="1604700" y="2528224"/>
            <a:ext cx="6095098" cy="252957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Shape 85"/>
          <p:cNvSpPr/>
          <p:nvPr/>
        </p:nvSpPr>
        <p:spPr>
          <a:xfrm>
            <a:off x="2385050" y="3577700"/>
            <a:ext cx="2264700" cy="13008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7620000" y="13716"/>
            <a:ext cx="1066800" cy="246888"/>
          </a:xfrm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chemeClr val="bg1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z="1000" smtClean="0">
                <a:latin typeface="Playfair Display"/>
                <a:ea typeface="Playfair Display"/>
                <a:cs typeface="Playfair Display"/>
                <a:sym typeface="Playfair Display"/>
              </a:rPr>
              <a:pPr/>
              <a:t>6</a:t>
            </a:fld>
            <a:endParaRPr lang="en" sz="10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311700" y="43165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444444"/>
                </a:solidFill>
              </a:rPr>
              <a:t>Grunt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9250" rtl="0">
              <a:lnSpc>
                <a:spcPct val="100000"/>
              </a:lnSpc>
              <a:spcBef>
                <a:spcPts val="800"/>
              </a:spcBef>
              <a:spcAft>
                <a:spcPts val="300"/>
              </a:spcAft>
              <a:buClr>
                <a:srgbClr val="444444"/>
              </a:buClr>
              <a:buSzPct val="100000"/>
              <a:buFont typeface="Trebuchet MS"/>
              <a:buAutoNum type="arabicPeriod"/>
            </a:pPr>
            <a:r>
              <a:rPr lang="en" sz="1900" dirty="0"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After installing NodeJS, install Grunt On Windows </a:t>
            </a:r>
            <a:r>
              <a:rPr lang="en" sz="1900" dirty="0" smtClean="0"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by </a:t>
            </a:r>
            <a:r>
              <a:rPr lang="en" sz="1900" dirty="0"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opening a </a:t>
            </a:r>
            <a:r>
              <a:rPr lang="en" sz="1900" dirty="0">
                <a:solidFill>
                  <a:srgbClr val="3366FF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cmd window </a:t>
            </a:r>
            <a:r>
              <a:rPr lang="en" sz="1900" dirty="0">
                <a:solidFill>
                  <a:srgbClr val="444444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(</a:t>
            </a:r>
            <a:r>
              <a:rPr lang="en" sz="1900" dirty="0"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go to Start Menu, search for cmd and open it)</a:t>
            </a:r>
          </a:p>
          <a:p>
            <a:pPr marL="457200" lvl="0" indent="-349250" rtl="0">
              <a:lnSpc>
                <a:spcPct val="100000"/>
              </a:lnSpc>
              <a:spcBef>
                <a:spcPts val="800"/>
              </a:spcBef>
              <a:spcAft>
                <a:spcPts val="300"/>
              </a:spcAft>
              <a:buClr>
                <a:srgbClr val="444444"/>
              </a:buClr>
              <a:buSzPct val="100000"/>
              <a:buFont typeface="Trebuchet MS"/>
              <a:buAutoNum type="arabicPeriod"/>
            </a:pPr>
            <a:r>
              <a:rPr lang="en" sz="1900" dirty="0"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Within this terminal, type command:</a:t>
            </a:r>
            <a:r>
              <a:rPr lang="en" sz="1900" dirty="0">
                <a:solidFill>
                  <a:srgbClr val="444444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 </a:t>
            </a:r>
          </a:p>
          <a:p>
            <a:pPr lvl="0" indent="45720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dirty="0">
                <a:solidFill>
                  <a:srgbClr val="FF0000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npm install -g </a:t>
            </a:r>
            <a:r>
              <a:rPr lang="en" sz="1900" dirty="0" smtClean="0">
                <a:solidFill>
                  <a:srgbClr val="FF0000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grunt-cli</a:t>
            </a:r>
            <a:endParaRPr lang="en" sz="1900" dirty="0">
              <a:solidFill>
                <a:srgbClr val="FF0000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marL="287338" marR="101600" lvl="0" indent="-182563" rtl="0">
              <a:lnSpc>
                <a:spcPct val="150000"/>
              </a:lnSpc>
              <a:spcBef>
                <a:spcPts val="1100"/>
              </a:spcBef>
              <a:spcAft>
                <a:spcPts val="1100"/>
              </a:spcAft>
              <a:buNone/>
            </a:pPr>
            <a:r>
              <a:rPr lang="en" sz="1900" dirty="0">
                <a:solidFill>
                  <a:srgbClr val="444444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3.</a:t>
            </a:r>
            <a:r>
              <a:rPr lang="en-US" sz="1900" dirty="0">
                <a:solidFill>
                  <a:srgbClr val="444444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  </a:t>
            </a:r>
            <a:r>
              <a:rPr lang="en" sz="1900" dirty="0"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If grunt is successfully installed, the following command:</a:t>
            </a:r>
          </a:p>
          <a:p>
            <a:pPr lvl="0" indent="45720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dirty="0">
                <a:solidFill>
                  <a:srgbClr val="FF0000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grunt --version</a:t>
            </a:r>
            <a:r>
              <a:rPr lang="en" sz="1900" dirty="0">
                <a:solidFill>
                  <a:schemeClr val="dk1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lang="en" sz="1900" dirty="0">
                <a:solidFill>
                  <a:schemeClr val="dk1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" sz="1900" dirty="0"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Should display the installed version of grunt. e.g., </a:t>
            </a:r>
            <a:r>
              <a:rPr lang="en" sz="1900" i="1" dirty="0">
                <a:solidFill>
                  <a:srgbClr val="008000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grunt-cli v1.2.0</a:t>
            </a:r>
            <a:r>
              <a:rPr lang="en" sz="1900" dirty="0">
                <a:solidFill>
                  <a:srgbClr val="008000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.</a:t>
            </a:r>
          </a:p>
          <a:p>
            <a:pPr lvl="0" rtl="0">
              <a:spcBef>
                <a:spcPts val="0"/>
              </a:spcBef>
              <a:buNone/>
            </a:pPr>
            <a:endParaRPr lang="en-US" sz="1900" dirty="0" smtClean="0">
              <a:latin typeface="Trebuchet MS"/>
              <a:ea typeface="Trebuchet MS"/>
              <a:cs typeface="Trebuchet MS"/>
              <a:sym typeface="Trebuchet MS"/>
            </a:endParaRPr>
          </a:p>
          <a:p>
            <a:pPr lvl="0" rtl="0">
              <a:spcBef>
                <a:spcPts val="0"/>
              </a:spcBef>
              <a:buNone/>
            </a:pPr>
            <a:endParaRPr lang="en-US" sz="1900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US" sz="1900" dirty="0" smtClean="0">
                <a:latin typeface="Trebuchet MS"/>
                <a:ea typeface="Trebuchet MS"/>
                <a:cs typeface="Trebuchet MS"/>
                <a:sym typeface="Trebuchet MS"/>
              </a:rPr>
              <a:t>Note: throughout slides </a:t>
            </a:r>
            <a:r>
              <a:rPr lang="en-US" sz="1900" dirty="0" smtClean="0">
                <a:solidFill>
                  <a:srgbClr val="3366FF"/>
                </a:solidFill>
                <a:latin typeface="Trebuchet MS"/>
                <a:ea typeface="Trebuchet MS"/>
                <a:cs typeface="Trebuchet MS"/>
                <a:sym typeface="Trebuchet MS"/>
              </a:rPr>
              <a:t>blue is where you type</a:t>
            </a:r>
            <a:r>
              <a:rPr lang="en-US" sz="1900" dirty="0" smtClean="0">
                <a:latin typeface="Trebuchet MS"/>
                <a:ea typeface="Trebuchet MS"/>
                <a:cs typeface="Trebuchet MS"/>
                <a:sym typeface="Trebuchet MS"/>
              </a:rPr>
              <a:t>, </a:t>
            </a:r>
            <a:r>
              <a:rPr lang="en-US" sz="1900" dirty="0" smtClean="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red is what you type</a:t>
            </a:r>
            <a:r>
              <a:rPr lang="en-US" sz="1900" dirty="0" smtClean="0">
                <a:latin typeface="Trebuchet MS"/>
                <a:ea typeface="Trebuchet MS"/>
                <a:cs typeface="Trebuchet MS"/>
                <a:sym typeface="Trebuchet MS"/>
              </a:rPr>
              <a:t>, </a:t>
            </a:r>
            <a:r>
              <a:rPr lang="en-US" sz="1900" dirty="0" smtClean="0">
                <a:solidFill>
                  <a:srgbClr val="008000"/>
                </a:solidFill>
                <a:latin typeface="Trebuchet MS"/>
                <a:ea typeface="Trebuchet MS"/>
                <a:cs typeface="Trebuchet MS"/>
                <a:sym typeface="Trebuchet MS"/>
              </a:rPr>
              <a:t>green is what you (should) see</a:t>
            </a:r>
            <a:endParaRPr sz="1900" dirty="0">
              <a:solidFill>
                <a:srgbClr val="008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7620000" y="13716"/>
            <a:ext cx="1066800" cy="246888"/>
          </a:xfrm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chemeClr val="bg1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z="1000" smtClean="0">
                <a:latin typeface="Playfair Display"/>
                <a:ea typeface="Playfair Display"/>
                <a:cs typeface="Playfair Display"/>
                <a:sym typeface="Playfair Display"/>
              </a:rPr>
              <a:pPr/>
              <a:t>7</a:t>
            </a:fld>
            <a:endParaRPr lang="en" sz="10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Shape 96"/>
          <p:cNvPicPr preferRelativeResize="0"/>
          <p:nvPr/>
        </p:nvPicPr>
        <p:blipFill rotWithShape="1">
          <a:blip r:embed="rId3">
            <a:alphaModFix/>
          </a:blip>
          <a:srcRect r="53551" b="52568"/>
          <a:stretch/>
        </p:blipFill>
        <p:spPr>
          <a:xfrm>
            <a:off x="1829871" y="137887"/>
            <a:ext cx="7292500" cy="4867724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Shape 97"/>
          <p:cNvSpPr/>
          <p:nvPr/>
        </p:nvSpPr>
        <p:spPr>
          <a:xfrm>
            <a:off x="1330558" y="1079050"/>
            <a:ext cx="491700" cy="144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8" name="Shape 98"/>
          <p:cNvSpPr/>
          <p:nvPr/>
        </p:nvSpPr>
        <p:spPr>
          <a:xfrm>
            <a:off x="1330558" y="4707146"/>
            <a:ext cx="491700" cy="144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7620000" y="13716"/>
            <a:ext cx="1066800" cy="246888"/>
          </a:xfrm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chemeClr val="bg1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z="1000" smtClean="0">
                <a:latin typeface="Playfair Display"/>
                <a:ea typeface="Playfair Display"/>
                <a:cs typeface="Playfair Display"/>
                <a:sym typeface="Playfair Display"/>
              </a:rPr>
              <a:pPr/>
              <a:t>8</a:t>
            </a:fld>
            <a:endParaRPr lang="en" sz="10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311700" y="907248"/>
            <a:ext cx="8520600" cy="4236251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000" dirty="0" smtClean="0">
                <a:solidFill>
                  <a:srgbClr val="00B050"/>
                </a:solidFill>
                <a:highlight>
                  <a:srgbClr val="FFFFFF"/>
                </a:highlight>
                <a:ea typeface="Trebuchet MS"/>
                <a:cs typeface="Trebuchet MS"/>
                <a:sym typeface="Trebuchet MS"/>
              </a:rPr>
              <a:t>   </a:t>
            </a:r>
            <a:r>
              <a:rPr lang="en-US" sz="2000" dirty="0" smtClean="0">
                <a:solidFill>
                  <a:srgbClr val="FF0000"/>
                </a:solidFill>
                <a:highlight>
                  <a:srgbClr val="FFFFFF"/>
                </a:highlight>
                <a:ea typeface="Trebuchet MS"/>
                <a:cs typeface="Trebuchet MS"/>
                <a:sym typeface="Trebuchet MS"/>
              </a:rPr>
              <a:t>Install</a:t>
            </a:r>
          </a:p>
          <a:p>
            <a:pPr marL="0" lvl="0" indent="0">
              <a:buNone/>
            </a:pPr>
            <a:endParaRPr lang="en-US" sz="2000" dirty="0" smtClean="0">
              <a:solidFill>
                <a:srgbClr val="444444"/>
              </a:solidFill>
              <a:highlight>
                <a:srgbClr val="FFFFFF"/>
              </a:highlight>
              <a:ea typeface="Trebuchet MS"/>
              <a:cs typeface="Trebuchet MS"/>
              <a:sym typeface="Trebuchet MS"/>
            </a:endParaRPr>
          </a:p>
          <a:p>
            <a:pPr marL="0" lvl="0" indent="0">
              <a:buNone/>
            </a:pPr>
            <a:endParaRPr lang="en-US" sz="2000" dirty="0">
              <a:solidFill>
                <a:srgbClr val="444444"/>
              </a:solidFill>
              <a:highlight>
                <a:srgbClr val="FFFFFF"/>
              </a:highlight>
              <a:ea typeface="Trebuchet MS"/>
              <a:cs typeface="Trebuchet MS"/>
              <a:sym typeface="Trebuchet MS"/>
            </a:endParaRPr>
          </a:p>
          <a:p>
            <a:pPr marL="0" lvl="0" indent="0">
              <a:buNone/>
            </a:pPr>
            <a:endParaRPr lang="en-US" sz="2000" dirty="0" smtClean="0">
              <a:solidFill>
                <a:srgbClr val="444444"/>
              </a:solidFill>
              <a:highlight>
                <a:srgbClr val="FFFFFF"/>
              </a:highlight>
              <a:ea typeface="Trebuchet MS"/>
              <a:cs typeface="Trebuchet MS"/>
              <a:sym typeface="Trebuchet MS"/>
            </a:endParaRPr>
          </a:p>
          <a:p>
            <a:pPr marL="0" lvl="0" indent="0">
              <a:buNone/>
            </a:pPr>
            <a:endParaRPr lang="en-US" sz="2000" dirty="0">
              <a:solidFill>
                <a:srgbClr val="444444"/>
              </a:solidFill>
              <a:highlight>
                <a:srgbClr val="FFFFFF"/>
              </a:highlight>
              <a:ea typeface="Trebuchet MS"/>
              <a:cs typeface="Trebuchet MS"/>
              <a:sym typeface="Trebuchet MS"/>
            </a:endParaRPr>
          </a:p>
          <a:p>
            <a:pPr marL="0" lvl="0" indent="0">
              <a:buNone/>
            </a:pPr>
            <a:endParaRPr lang="en-US" sz="2000" dirty="0" smtClean="0">
              <a:solidFill>
                <a:srgbClr val="444444"/>
              </a:solidFill>
              <a:highlight>
                <a:srgbClr val="FFFFFF"/>
              </a:highlight>
              <a:ea typeface="Trebuchet MS"/>
              <a:cs typeface="Trebuchet MS"/>
              <a:sym typeface="Trebuchet MS"/>
            </a:endParaRPr>
          </a:p>
          <a:p>
            <a:pPr marL="0" lvl="0" indent="0">
              <a:buNone/>
            </a:pPr>
            <a:endParaRPr lang="en-US" sz="2000" dirty="0">
              <a:solidFill>
                <a:srgbClr val="444444"/>
              </a:solidFill>
              <a:highlight>
                <a:srgbClr val="FFFFFF"/>
              </a:highlight>
              <a:ea typeface="Trebuchet MS"/>
              <a:cs typeface="Trebuchet MS"/>
              <a:sym typeface="Trebuchet MS"/>
            </a:endParaRPr>
          </a:p>
          <a:p>
            <a:pPr marL="0" lvl="0" indent="0">
              <a:buNone/>
            </a:pPr>
            <a:endParaRPr lang="en-US" sz="2000" dirty="0" smtClean="0">
              <a:solidFill>
                <a:srgbClr val="444444"/>
              </a:solidFill>
              <a:highlight>
                <a:srgbClr val="FFFFFF"/>
              </a:highlight>
              <a:ea typeface="Trebuchet MS"/>
              <a:cs typeface="Trebuchet MS"/>
              <a:sym typeface="Trebuchet MS"/>
            </a:endParaRPr>
          </a:p>
          <a:p>
            <a:pPr marL="0" lvl="0" indent="0">
              <a:buNone/>
            </a:pPr>
            <a:endParaRPr lang="en-US" sz="2000" dirty="0">
              <a:solidFill>
                <a:srgbClr val="444444"/>
              </a:solidFill>
              <a:highlight>
                <a:srgbClr val="FFFFFF"/>
              </a:highlight>
              <a:ea typeface="Trebuchet MS"/>
              <a:cs typeface="Trebuchet MS"/>
              <a:sym typeface="Trebuchet MS"/>
            </a:endParaRPr>
          </a:p>
          <a:p>
            <a:pPr marL="0" lvl="0" indent="0">
              <a:buNone/>
            </a:pPr>
            <a:endParaRPr lang="en-US" sz="2000" dirty="0" smtClean="0">
              <a:solidFill>
                <a:srgbClr val="444444"/>
              </a:solidFill>
              <a:highlight>
                <a:srgbClr val="FFFFFF"/>
              </a:highlight>
              <a:ea typeface="Trebuchet MS"/>
              <a:cs typeface="Trebuchet MS"/>
              <a:sym typeface="Trebuchet MS"/>
            </a:endParaRPr>
          </a:p>
          <a:p>
            <a:pPr marL="0" lvl="0" indent="0">
              <a:buNone/>
            </a:pPr>
            <a:endParaRPr lang="en-US" sz="2000" dirty="0" smtClean="0">
              <a:solidFill>
                <a:srgbClr val="444444"/>
              </a:solidFill>
              <a:highlight>
                <a:srgbClr val="FFFFFF"/>
              </a:highlight>
              <a:ea typeface="Trebuchet MS"/>
              <a:cs typeface="Trebuchet MS"/>
              <a:sym typeface="Trebuchet MS"/>
            </a:endParaRPr>
          </a:p>
          <a:p>
            <a:pPr marL="0" lvl="0" indent="0">
              <a:buNone/>
            </a:pPr>
            <a:endParaRPr lang="en-US" sz="2000" dirty="0">
              <a:solidFill>
                <a:srgbClr val="444444"/>
              </a:solidFill>
              <a:highlight>
                <a:srgbClr val="FFFFFF"/>
              </a:highlight>
              <a:ea typeface="Trebuchet MS"/>
              <a:cs typeface="Trebuchet MS"/>
              <a:sym typeface="Trebuchet MS"/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00B050"/>
                </a:solidFill>
              </a:rPr>
              <a:t>Version</a:t>
            </a:r>
            <a:endParaRPr lang="en-US" sz="20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/>
              <a:t>Android SDK</a:t>
            </a:r>
          </a:p>
          <a:p>
            <a:pPr lvl="0">
              <a:spcBef>
                <a:spcPts val="0"/>
              </a:spcBef>
              <a:buNone/>
            </a:pPr>
            <a:endParaRPr sz="19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u="sng" dirty="0">
                <a:solidFill>
                  <a:schemeClr val="hlink"/>
                </a:solidFill>
                <a:hlinkClick r:id="rId3"/>
              </a:rPr>
              <a:t>https://developer.android.com/studio/index.html#tos-header</a:t>
            </a:r>
            <a:r>
              <a:rPr lang="en" dirty="0">
                <a:solidFill>
                  <a:srgbClr val="000000"/>
                </a:solidFill>
              </a:rPr>
              <a:t> </a:t>
            </a:r>
          </a:p>
          <a:p>
            <a:pPr lvl="0">
              <a:spcBef>
                <a:spcPts val="0"/>
              </a:spcBef>
              <a:buNone/>
            </a:pPr>
            <a:r>
              <a:rPr lang="en" sz="1200" i="1" dirty="0">
                <a:solidFill>
                  <a:srgbClr val="000000"/>
                </a:solidFill>
              </a:rPr>
              <a:t>Takes about 12 minutes</a:t>
            </a:r>
          </a:p>
        </p:txBody>
      </p:sp>
      <p:pic>
        <p:nvPicPr>
          <p:cNvPr id="105" name="Shape 105"/>
          <p:cNvPicPr preferRelativeResize="0"/>
          <p:nvPr/>
        </p:nvPicPr>
        <p:blipFill rotWithShape="1">
          <a:blip r:embed="rId4">
            <a:alphaModFix/>
          </a:blip>
          <a:srcRect l="21608" t="28141" r="5265" b="15775"/>
          <a:stretch/>
        </p:blipFill>
        <p:spPr>
          <a:xfrm>
            <a:off x="2265650" y="1685800"/>
            <a:ext cx="6686549" cy="2883075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Shape 106"/>
          <p:cNvSpPr/>
          <p:nvPr/>
        </p:nvSpPr>
        <p:spPr>
          <a:xfrm>
            <a:off x="2118300" y="3539875"/>
            <a:ext cx="2401800" cy="10290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7620000" y="13716"/>
            <a:ext cx="1066800" cy="246888"/>
          </a:xfrm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chemeClr val="bg1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z="1000" smtClean="0">
                <a:latin typeface="Playfair Display"/>
                <a:ea typeface="Playfair Display"/>
                <a:cs typeface="Playfair Display"/>
                <a:sym typeface="Playfair Display"/>
              </a:rPr>
              <a:pPr/>
              <a:t>9</a:t>
            </a:fld>
            <a:endParaRPr lang="en" sz="10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ue bar them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 bar theme.thmx</Template>
  <TotalTime>99</TotalTime>
  <Words>589</Words>
  <Application>Microsoft Macintosh PowerPoint</Application>
  <PresentationFormat>On-screen Show (16:9)</PresentationFormat>
  <Paragraphs>117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Corbel</vt:lpstr>
      <vt:lpstr>Trebuchet MS</vt:lpstr>
      <vt:lpstr>Blue bar theme</vt:lpstr>
      <vt:lpstr>Setting up ODK Software </vt:lpstr>
      <vt:lpstr>More extensive directions from: http://opendatakit-dev.cs.washington.edu/2_0_tools/release/218/application_designer</vt:lpstr>
      <vt:lpstr>Necessary Software</vt:lpstr>
      <vt:lpstr>Java</vt:lpstr>
      <vt:lpstr>Chrome</vt:lpstr>
      <vt:lpstr>NodeJS</vt:lpstr>
      <vt:lpstr>Grunt</vt:lpstr>
      <vt:lpstr>PowerPoint Presentation</vt:lpstr>
      <vt:lpstr>Android SDK </vt:lpstr>
      <vt:lpstr>In Android Studio</vt:lpstr>
      <vt:lpstr>In SDK configuration</vt:lpstr>
      <vt:lpstr>ODK Application Designer v2.0.zip  </vt:lpstr>
      <vt:lpstr>Launching the Application Designer</vt:lpstr>
      <vt:lpstr>Downloading ODK Suitcase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Setting up SOFTWARE</dc:title>
  <cp:lastModifiedBy>Caroline Krafft</cp:lastModifiedBy>
  <cp:revision>60</cp:revision>
  <dcterms:modified xsi:type="dcterms:W3CDTF">2018-01-14T18:38:31Z</dcterms:modified>
</cp:coreProperties>
</file>